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70" r:id="rId2"/>
    <p:sldId id="268" r:id="rId3"/>
    <p:sldId id="269" r:id="rId4"/>
    <p:sldId id="281" r:id="rId5"/>
    <p:sldId id="282" r:id="rId6"/>
    <p:sldId id="271" r:id="rId7"/>
    <p:sldId id="284" r:id="rId8"/>
    <p:sldId id="285" r:id="rId9"/>
    <p:sldId id="283" r:id="rId10"/>
    <p:sldId id="279" r:id="rId11"/>
    <p:sldId id="272" r:id="rId12"/>
    <p:sldId id="280" r:id="rId13"/>
    <p:sldId id="273" r:id="rId14"/>
    <p:sldId id="274" r:id="rId15"/>
    <p:sldId id="276" r:id="rId16"/>
    <p:sldId id="275" r:id="rId17"/>
    <p:sldId id="262" r:id="rId18"/>
    <p:sldId id="278" r:id="rId19"/>
    <p:sldId id="267" r:id="rId20"/>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94536" autoAdjust="0"/>
  </p:normalViewPr>
  <p:slideViewPr>
    <p:cSldViewPr>
      <p:cViewPr varScale="1">
        <p:scale>
          <a:sx n="38" d="100"/>
          <a:sy n="38" d="100"/>
        </p:scale>
        <p:origin x="-592" y="-84"/>
      </p:cViewPr>
      <p:guideLst>
        <p:guide orient="horz" pos="2160"/>
        <p:guide pos="2880"/>
      </p:guideLst>
    </p:cSldViewPr>
  </p:slideViewPr>
  <p:outlineViewPr>
    <p:cViewPr>
      <p:scale>
        <a:sx n="33" d="100"/>
        <a:sy n="33" d="100"/>
      </p:scale>
      <p:origin x="0" y="1649"/>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7EAF463A-BC7C-46EE-9F1E-7F377CCA4891}" type="datetimeFigureOut">
              <a:rPr lang="en-US" smtClean="0"/>
              <a:pPr/>
              <a:t>12/8/2014</a:t>
            </a:fld>
            <a:endParaRPr lang="en-US"/>
          </a:p>
        </p:txBody>
      </p:sp>
      <p:sp>
        <p:nvSpPr>
          <p:cNvPr id="17" name="Нижний колонтитул 16"/>
          <p:cNvSpPr>
            <a:spLocks noGrp="1"/>
          </p:cNvSpPr>
          <p:nvPr>
            <p:ph type="ftr" sz="quarter" idx="11"/>
          </p:nvPr>
        </p:nvSpPr>
        <p:spPr/>
        <p:txBody>
          <a:bodyPr/>
          <a:lstStyle/>
          <a:p>
            <a:endParaRPr lang="en-US"/>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A483448D-3A78-4528-A469-B745A65DA480}" type="slidenum">
              <a:rPr lang="en-US" smtClean="0"/>
              <a:pPr/>
              <a:t>‹#›</a:t>
            </a:fld>
            <a:endParaRPr lang="en-US"/>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12/8/2014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12/8/2014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12/8/2014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12/8/2014</a:t>
            </a:fld>
            <a:endParaRPr lang="en-US"/>
          </a:p>
        </p:txBody>
      </p:sp>
      <p:sp>
        <p:nvSpPr>
          <p:cNvPr id="5" name="Нижний колонтитул 4"/>
          <p:cNvSpPr>
            <a:spLocks noGrp="1"/>
          </p:cNvSpPr>
          <p:nvPr>
            <p:ph type="ftr" sz="quarter" idx="11"/>
          </p:nvPr>
        </p:nvSpPr>
        <p:spPr>
          <a:xfrm>
            <a:off x="800100" y="6172200"/>
            <a:ext cx="4000500" cy="457200"/>
          </a:xfrm>
        </p:spPr>
        <p:txBody>
          <a:bodyPr/>
          <a:lstStyle/>
          <a:p>
            <a:endParaRPr lang="en-US"/>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12/8/2014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7EAF463A-BC7C-46EE-9F1E-7F377CCA4891}" type="datetimeFigureOut">
              <a:rPr lang="en-US" smtClean="0"/>
              <a:pPr/>
              <a:t>12/8/2014</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12/8/2014</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12/8/2014</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12/8/2014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12/8/2014</a:t>
            </a:fld>
            <a:endParaRPr lang="en-US"/>
          </a:p>
        </p:txBody>
      </p:sp>
      <p:sp>
        <p:nvSpPr>
          <p:cNvPr id="6" name="Нижний колонтитул 5"/>
          <p:cNvSpPr>
            <a:spLocks noGrp="1"/>
          </p:cNvSpPr>
          <p:nvPr>
            <p:ph type="ftr" sz="quarter" idx="11"/>
          </p:nvPr>
        </p:nvSpPr>
        <p:spPr>
          <a:xfrm>
            <a:off x="914400" y="6172200"/>
            <a:ext cx="3886200" cy="457200"/>
          </a:xfrm>
        </p:spPr>
        <p:txBody>
          <a:bodyPr/>
          <a:lstStyle/>
          <a:p>
            <a:endParaRPr lang="en-US"/>
          </a:p>
        </p:txBody>
      </p:sp>
      <p:sp>
        <p:nvSpPr>
          <p:cNvPr id="7" name="Номер слайда 6"/>
          <p:cNvSpPr>
            <a:spLocks noGrp="1"/>
          </p:cNvSpPr>
          <p:nvPr>
            <p:ph type="sldNum" sz="quarter" idx="12"/>
          </p:nvPr>
        </p:nvSpPr>
        <p:spPr>
          <a:xfrm>
            <a:off x="146304" y="6208776"/>
            <a:ext cx="457200" cy="457200"/>
          </a:xfrm>
        </p:spPr>
        <p:txBody>
          <a:bodyPr/>
          <a:lstStyle/>
          <a:p>
            <a:fld id="{A483448D-3A78-4528-A469-B745A65DA480}" type="slidenum">
              <a:rPr lang="en-US" smtClean="0"/>
              <a:pPr/>
              <a:t>‹#›</a:t>
            </a:fld>
            <a:endParaRPr lang="en-US"/>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fontAlgn="base">
              <a:spcBef>
                <a:spcPct val="0"/>
              </a:spcBef>
              <a:spcAft>
                <a:spcPct val="0"/>
              </a:spcAft>
              <a:defRPr/>
            </a:pPr>
            <a:endParaRPr lang="ru-RU">
              <a:solidFill>
                <a:srgbClr val="775F55"/>
              </a:solidFill>
              <a:latin typeface="Arial" charset="0"/>
            </a:endParaRPr>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fontAlgn="base">
              <a:spcBef>
                <a:spcPct val="0"/>
              </a:spcBef>
              <a:spcAft>
                <a:spcPct val="0"/>
              </a:spcAft>
              <a:defRPr/>
            </a:pPr>
            <a:endParaRPr lang="ru-RU">
              <a:solidFill>
                <a:srgbClr val="775F55"/>
              </a:solidFill>
              <a:latin typeface="Arial" charset="0"/>
            </a:endParaRPr>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fontAlgn="base">
              <a:spcBef>
                <a:spcPct val="0"/>
              </a:spcBef>
              <a:spcAft>
                <a:spcPct val="0"/>
              </a:spcAft>
              <a:defRPr/>
            </a:pPr>
            <a:fld id="{36E9AFF0-B27E-42A1-AC7D-6AFDEE693CEE}" type="slidenum">
              <a:rPr lang="ru-RU" smtClean="0">
                <a:latin typeface="Arial" charset="0"/>
              </a:rPr>
              <a:pPr fontAlgn="base">
                <a:spcBef>
                  <a:spcPct val="0"/>
                </a:spcBef>
                <a:spcAft>
                  <a:spcPct val="0"/>
                </a:spcAft>
                <a:defRPr/>
              </a:pPr>
              <a:t>‹#›</a:t>
            </a:fld>
            <a:endParaRPr lang="ru-RU">
              <a:latin typeface="Arial" charset="0"/>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4572000" y="3657600"/>
            <a:ext cx="4343400" cy="1600200"/>
          </a:xfrm>
        </p:spPr>
        <p:txBody>
          <a:bodyPr/>
          <a:lstStyle/>
          <a:p>
            <a:r>
              <a:rPr lang="uk-UA" dirty="0" smtClean="0"/>
              <a:t>Доцент кафедри менеджменту і адміністрування Чухно І. А.</a:t>
            </a:r>
            <a:endParaRPr lang="uk-UA" dirty="0"/>
          </a:p>
        </p:txBody>
      </p:sp>
      <p:sp>
        <p:nvSpPr>
          <p:cNvPr id="4" name="Заголовок 3"/>
          <p:cNvSpPr>
            <a:spLocks noGrp="1"/>
          </p:cNvSpPr>
          <p:nvPr>
            <p:ph type="ctrTitle"/>
          </p:nvPr>
        </p:nvSpPr>
        <p:spPr>
          <a:xfrm>
            <a:off x="685800" y="1295401"/>
            <a:ext cx="7772400" cy="2305050"/>
          </a:xfrm>
        </p:spPr>
        <p:txBody>
          <a:bodyPr>
            <a:normAutofit/>
          </a:bodyPr>
          <a:lstStyle/>
          <a:p>
            <a:r>
              <a:rPr lang="uk-UA" dirty="0" smtClean="0"/>
              <a:t>ЗДОРОВ</a:t>
            </a:r>
            <a:r>
              <a:rPr lang="en-US" dirty="0" smtClean="0"/>
              <a:t>’</a:t>
            </a:r>
            <a:r>
              <a:rPr lang="uk-UA" dirty="0" smtClean="0"/>
              <a:t>Я В СИСТЕМІ ЦІННОСТЕЙ МОЛОДОЇ ЛЮДИНИ</a:t>
            </a:r>
            <a:endParaRPr lang="uk-UA" dirty="0"/>
          </a:p>
        </p:txBody>
      </p:sp>
      <p:pic>
        <p:nvPicPr>
          <p:cNvPr id="13314" name="Picture 2" descr="http://3.bp.blogspot.com/-r4iphbbJrrE/UnpvNkHnfzI/AAAAAAAAAGQ/GoeC_LEnY9g/s1600/bjjg1.jpg"/>
          <p:cNvPicPr>
            <a:picLocks noChangeAspect="1" noChangeArrowheads="1"/>
          </p:cNvPicPr>
          <p:nvPr/>
        </p:nvPicPr>
        <p:blipFill>
          <a:blip r:embed="rId2" cstate="print"/>
          <a:srcRect/>
          <a:stretch>
            <a:fillRect/>
          </a:stretch>
        </p:blipFill>
        <p:spPr bwMode="auto">
          <a:xfrm>
            <a:off x="0" y="3124200"/>
            <a:ext cx="3810000" cy="3733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00400" y="228600"/>
            <a:ext cx="5943600" cy="5638800"/>
          </a:xfrm>
        </p:spPr>
        <p:txBody>
          <a:bodyPr>
            <a:normAutofit/>
          </a:bodyPr>
          <a:lstStyle/>
          <a:p>
            <a:pPr>
              <a:buNone/>
            </a:pPr>
            <a:r>
              <a:rPr lang="ru-RU" dirty="0" smtClean="0"/>
              <a:t>		</a:t>
            </a:r>
            <a:r>
              <a:rPr lang="uk-UA" dirty="0" smtClean="0"/>
              <a:t>Стан здоров'я людини залежить не тільки від біологічних факторів, навколишнього та соціального середовища, а й від того, чи становить власне здоров’я людини для неї цінність. Саме це визначає, якою мірою людина готова піклуватися про нього, дотримуватися здорового способу життя, значною мірою, обізнаності щодо чинників, які визначають стан здоров'я.</a:t>
            </a:r>
          </a:p>
          <a:p>
            <a:endParaRPr lang="ru-RU" dirty="0"/>
          </a:p>
        </p:txBody>
      </p:sp>
      <p:pic>
        <p:nvPicPr>
          <p:cNvPr id="88066" name="Picture 2" descr="http://3.bp.blogspot.com/-2F3YNnmTEzM/UXl9pmxfr7I/AAAAAAAAABo/rLrs86M0J9k/s1600/09082902.jpg"/>
          <p:cNvPicPr>
            <a:picLocks noChangeAspect="1" noChangeArrowheads="1"/>
          </p:cNvPicPr>
          <p:nvPr/>
        </p:nvPicPr>
        <p:blipFill>
          <a:blip r:embed="rId2" cstate="print"/>
          <a:srcRect/>
          <a:stretch>
            <a:fillRect/>
          </a:stretch>
        </p:blipFill>
        <p:spPr bwMode="auto">
          <a:xfrm>
            <a:off x="0" y="0"/>
            <a:ext cx="2819400" cy="3528061"/>
          </a:xfrm>
          <a:prstGeom prst="rect">
            <a:avLst/>
          </a:prstGeom>
          <a:noFill/>
        </p:spPr>
      </p:pic>
      <p:pic>
        <p:nvPicPr>
          <p:cNvPr id="88068" name="Picture 4" descr="http://cs406121.vk.me/v406121399/7fc9/flDaZhN6754.jpg"/>
          <p:cNvPicPr>
            <a:picLocks noChangeAspect="1" noChangeArrowheads="1"/>
          </p:cNvPicPr>
          <p:nvPr/>
        </p:nvPicPr>
        <p:blipFill>
          <a:blip r:embed="rId3" cstate="print"/>
          <a:srcRect/>
          <a:stretch>
            <a:fillRect/>
          </a:stretch>
        </p:blipFill>
        <p:spPr bwMode="auto">
          <a:xfrm>
            <a:off x="0" y="3276600"/>
            <a:ext cx="3423568" cy="278306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914400" y="274638"/>
            <a:ext cx="7772400" cy="2697162"/>
          </a:xfrm>
        </p:spPr>
        <p:txBody>
          <a:bodyPr>
            <a:normAutofit/>
          </a:bodyPr>
          <a:lstStyle/>
          <a:p>
            <a:r>
              <a:rPr lang="uk-UA" dirty="0" smtClean="0"/>
              <a:t>Результати соціологічного дослідження  </a:t>
            </a:r>
            <a:r>
              <a:rPr lang="uk-UA" dirty="0" smtClean="0"/>
              <a:t>“</a:t>
            </a:r>
            <a:r>
              <a:rPr lang="ru-RU" dirty="0" err="1" smtClean="0"/>
              <a:t>Ставлення</a:t>
            </a:r>
            <a:r>
              <a:rPr lang="ru-RU" dirty="0" smtClean="0"/>
              <a:t> </a:t>
            </a:r>
            <a:r>
              <a:rPr lang="ru-RU" dirty="0" err="1" smtClean="0"/>
              <a:t>молоді</a:t>
            </a:r>
            <a:r>
              <a:rPr lang="ru-RU" dirty="0" smtClean="0"/>
              <a:t> </a:t>
            </a:r>
            <a:r>
              <a:rPr lang="ru-RU" dirty="0" err="1" smtClean="0"/>
              <a:t>України</a:t>
            </a:r>
            <a:r>
              <a:rPr lang="ru-RU" dirty="0" smtClean="0"/>
              <a:t> до здорового способу </a:t>
            </a:r>
            <a:r>
              <a:rPr lang="ru-RU" dirty="0" err="1" smtClean="0"/>
              <a:t>життя</a:t>
            </a:r>
            <a:r>
              <a:rPr lang="ru-RU" dirty="0" smtClean="0"/>
              <a:t>»</a:t>
            </a:r>
            <a:r>
              <a:rPr lang="ru-RU" dirty="0" smtClean="0"/>
              <a:t> </a:t>
            </a:r>
            <a:r>
              <a:rPr lang="uk-UA" dirty="0" smtClean="0"/>
              <a:t>свідчать:</a:t>
            </a:r>
            <a:endParaRPr lang="ru-RU" dirty="0"/>
          </a:p>
        </p:txBody>
      </p:sp>
      <p:sp>
        <p:nvSpPr>
          <p:cNvPr id="3" name="Содержимое 2"/>
          <p:cNvSpPr>
            <a:spLocks noGrp="1"/>
          </p:cNvSpPr>
          <p:nvPr>
            <p:ph sz="quarter" idx="1"/>
          </p:nvPr>
        </p:nvSpPr>
        <p:spPr>
          <a:xfrm>
            <a:off x="914400" y="2895600"/>
            <a:ext cx="7772400" cy="3733800"/>
          </a:xfrm>
        </p:spPr>
        <p:txBody>
          <a:bodyPr>
            <a:normAutofit fontScale="92500"/>
          </a:bodyPr>
          <a:lstStyle/>
          <a:p>
            <a:pPr>
              <a:buNone/>
            </a:pPr>
            <a:r>
              <a:rPr lang="uk-UA" dirty="0" smtClean="0"/>
              <a:t>	</a:t>
            </a:r>
            <a:endParaRPr lang="uk-UA" sz="2800" dirty="0" smtClean="0"/>
          </a:p>
          <a:p>
            <a:r>
              <a:rPr lang="uk-UA" sz="2800" b="1" dirty="0" smtClean="0"/>
              <a:t>40% респондентів вважають здоров'я найважливішим у своєму житті,</a:t>
            </a:r>
            <a:endParaRPr lang="uk-UA" sz="2800" dirty="0" smtClean="0"/>
          </a:p>
          <a:p>
            <a:r>
              <a:rPr lang="uk-UA" sz="2800" b="1" dirty="0" smtClean="0"/>
              <a:t>п'ята частина респондентів за найважливіше вважає матеріальний добробут,</a:t>
            </a:r>
            <a:endParaRPr lang="uk-UA" sz="2800" dirty="0" smtClean="0"/>
          </a:p>
          <a:p>
            <a:r>
              <a:rPr lang="uk-UA" sz="2800" b="1" dirty="0" smtClean="0"/>
              <a:t>кожен дев'ятий - створення сім'ї.</a:t>
            </a:r>
            <a:endParaRPr lang="uk-UA" sz="2800" dirty="0" smtClean="0"/>
          </a:p>
          <a:p>
            <a:pPr>
              <a:buNone/>
            </a:pPr>
            <a:r>
              <a:rPr lang="uk-UA" sz="2800" dirty="0" smtClean="0"/>
              <a:t/>
            </a:r>
            <a:br>
              <a:rPr lang="uk-UA" sz="2800" dirty="0" smtClean="0"/>
            </a:br>
            <a:endParaRPr lang="uk-UA"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133600" y="533400"/>
            <a:ext cx="6781800" cy="5486400"/>
          </a:xfrm>
        </p:spPr>
        <p:txBody>
          <a:bodyPr>
            <a:normAutofit fontScale="92500"/>
          </a:bodyPr>
          <a:lstStyle/>
          <a:p>
            <a:pPr>
              <a:buNone/>
            </a:pPr>
            <a:r>
              <a:rPr lang="uk-UA" sz="2400" dirty="0" smtClean="0"/>
              <a:t>	Здоров'я як життєва цінність домінує в усіх вікових групах молоді, причому зі збільшенням віку його важливість для респондента лише зростає. Так, якщо у віці 14-17 його обрали 38,9% , у віці 18-24 роки 36,4%.</a:t>
            </a:r>
          </a:p>
          <a:p>
            <a:pPr>
              <a:buNone/>
            </a:pPr>
            <a:r>
              <a:rPr lang="uk-UA" sz="2400" dirty="0" smtClean="0"/>
              <a:t>	Здоров'я складає відносно більшу цінність для жінок, аніж для чоловіків (42,8% проти 39,6%), для мешканців районних центрів (45,6%), сільської місцевості (40,1%), аніж мешканців обласних центрів (35%).</a:t>
            </a:r>
          </a:p>
          <a:p>
            <a:pPr>
              <a:buNone/>
            </a:pPr>
            <a:r>
              <a:rPr lang="uk-UA" sz="2400" b="1" dirty="0" smtClean="0"/>
              <a:t>	Отже, попри певну ймовірну декларативність отриманих відповідей, сучасна українська молодь незалежно від віку, статі та місця проживання вважає здоров’я важливою цінністю свого життя.</a:t>
            </a:r>
            <a:endParaRPr lang="uk-UA" sz="2400" dirty="0" smtClean="0"/>
          </a:p>
          <a:p>
            <a:endParaRPr lang="ru-RU" dirty="0"/>
          </a:p>
        </p:txBody>
      </p:sp>
      <p:pic>
        <p:nvPicPr>
          <p:cNvPr id="87042" name="Picture 2" descr="http://dietalegko.com/images/chelovechek_s_vilkoy_i_logkoy.png"/>
          <p:cNvPicPr>
            <a:picLocks noChangeAspect="1" noChangeArrowheads="1"/>
          </p:cNvPicPr>
          <p:nvPr/>
        </p:nvPicPr>
        <p:blipFill>
          <a:blip r:embed="rId2" cstate="print"/>
          <a:srcRect/>
          <a:stretch>
            <a:fillRect/>
          </a:stretch>
        </p:blipFill>
        <p:spPr bwMode="auto">
          <a:xfrm>
            <a:off x="0" y="4038600"/>
            <a:ext cx="2819400" cy="2819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1630362"/>
          </a:xfrm>
        </p:spPr>
        <p:txBody>
          <a:bodyPr>
            <a:normAutofit fontScale="90000"/>
          </a:bodyPr>
          <a:lstStyle/>
          <a:p>
            <a:r>
              <a:rPr lang="uk-UA" dirty="0" smtClean="0"/>
              <a:t>На думку української молоді, стан здоров’я значною мірою залежить від таких </a:t>
            </a:r>
            <a:r>
              <a:rPr lang="uk-UA" i="1" dirty="0" smtClean="0"/>
              <a:t>загальних</a:t>
            </a:r>
            <a:r>
              <a:rPr lang="uk-UA" dirty="0" smtClean="0"/>
              <a:t> факторів, як:</a:t>
            </a:r>
            <a:endParaRPr lang="uk-UA" dirty="0"/>
          </a:p>
        </p:txBody>
      </p:sp>
      <p:sp>
        <p:nvSpPr>
          <p:cNvPr id="3" name="Содержимое 2"/>
          <p:cNvSpPr>
            <a:spLocks noGrp="1"/>
          </p:cNvSpPr>
          <p:nvPr>
            <p:ph sz="quarter" idx="1"/>
          </p:nvPr>
        </p:nvSpPr>
        <p:spPr>
          <a:xfrm>
            <a:off x="914400" y="2057400"/>
            <a:ext cx="7772400" cy="4419600"/>
          </a:xfrm>
        </p:spPr>
        <p:txBody>
          <a:bodyPr>
            <a:normAutofit fontScale="92500" lnSpcReduction="20000"/>
          </a:bodyPr>
          <a:lstStyle/>
          <a:p>
            <a:r>
              <a:rPr lang="ru-RU" dirty="0" err="1" smtClean="0"/>
              <a:t>шкідливі</a:t>
            </a:r>
            <a:r>
              <a:rPr lang="ru-RU" dirty="0" smtClean="0"/>
              <a:t> </a:t>
            </a:r>
            <a:r>
              <a:rPr lang="ru-RU" dirty="0" err="1" smtClean="0"/>
              <a:t>звички</a:t>
            </a:r>
            <a:r>
              <a:rPr lang="ru-RU" dirty="0" smtClean="0"/>
              <a:t>: </a:t>
            </a:r>
            <a:r>
              <a:rPr lang="ru-RU" dirty="0" err="1" smtClean="0"/>
              <a:t>токсикоманія</a:t>
            </a:r>
            <a:r>
              <a:rPr lang="ru-RU" dirty="0" smtClean="0"/>
              <a:t> (91,4%), </a:t>
            </a:r>
            <a:r>
              <a:rPr lang="ru-RU" dirty="0" err="1" smtClean="0"/>
              <a:t>вживання</a:t>
            </a:r>
            <a:r>
              <a:rPr lang="ru-RU" dirty="0" smtClean="0"/>
              <a:t> </a:t>
            </a:r>
            <a:r>
              <a:rPr lang="ru-RU" dirty="0" err="1" smtClean="0"/>
              <a:t>наркотиків</a:t>
            </a:r>
            <a:r>
              <a:rPr lang="ru-RU" dirty="0" smtClean="0"/>
              <a:t> (91,1%), </a:t>
            </a:r>
            <a:r>
              <a:rPr lang="ru-RU" dirty="0" err="1" smtClean="0"/>
              <a:t>вживання</a:t>
            </a:r>
            <a:r>
              <a:rPr lang="ru-RU" dirty="0" smtClean="0"/>
              <a:t> алкоголю (87,8%), </a:t>
            </a:r>
            <a:r>
              <a:rPr lang="ru-RU" dirty="0" err="1" smtClean="0"/>
              <a:t>куріння</a:t>
            </a:r>
            <a:r>
              <a:rPr lang="ru-RU" dirty="0" smtClean="0"/>
              <a:t> (85,7%);</a:t>
            </a:r>
          </a:p>
          <a:p>
            <a:r>
              <a:rPr lang="ru-RU" dirty="0" err="1" smtClean="0"/>
              <a:t>екологічна</a:t>
            </a:r>
            <a:r>
              <a:rPr lang="ru-RU" dirty="0" smtClean="0"/>
              <a:t> </a:t>
            </a:r>
            <a:r>
              <a:rPr lang="ru-RU" dirty="0" err="1" smtClean="0"/>
              <a:t>ситуація</a:t>
            </a:r>
            <a:r>
              <a:rPr lang="ru-RU" dirty="0" smtClean="0"/>
              <a:t> (80,3%);</a:t>
            </a:r>
          </a:p>
          <a:p>
            <a:r>
              <a:rPr lang="ru-RU" dirty="0" err="1" smtClean="0"/>
              <a:t>особистого</a:t>
            </a:r>
            <a:r>
              <a:rPr lang="ru-RU" dirty="0" smtClean="0"/>
              <a:t> </a:t>
            </a:r>
            <a:r>
              <a:rPr lang="ru-RU" dirty="0" err="1" smtClean="0"/>
              <a:t>ставлення</a:t>
            </a:r>
            <a:r>
              <a:rPr lang="ru-RU" dirty="0" smtClean="0"/>
              <a:t> до </a:t>
            </a:r>
            <a:r>
              <a:rPr lang="ru-RU" dirty="0" err="1" smtClean="0"/>
              <a:t>свого</a:t>
            </a:r>
            <a:r>
              <a:rPr lang="ru-RU" dirty="0" smtClean="0"/>
              <a:t> </a:t>
            </a:r>
            <a:r>
              <a:rPr lang="ru-RU" dirty="0" err="1" smtClean="0"/>
              <a:t>здоров’я</a:t>
            </a:r>
            <a:r>
              <a:rPr lang="ru-RU" dirty="0" smtClean="0"/>
              <a:t> (75,7%);</a:t>
            </a:r>
          </a:p>
          <a:p>
            <a:r>
              <a:rPr lang="ru-RU" dirty="0" smtClean="0"/>
              <a:t>правильного </a:t>
            </a:r>
            <a:r>
              <a:rPr lang="ru-RU" dirty="0" err="1" smtClean="0"/>
              <a:t>харчування</a:t>
            </a:r>
            <a:r>
              <a:rPr lang="ru-RU" dirty="0" smtClean="0"/>
              <a:t> (73,6%);</a:t>
            </a:r>
          </a:p>
          <a:p>
            <a:r>
              <a:rPr lang="ru-RU" dirty="0" smtClean="0"/>
              <a:t>умов на </a:t>
            </a:r>
            <a:r>
              <a:rPr lang="ru-RU" dirty="0" err="1" smtClean="0"/>
              <a:t>роботі</a:t>
            </a:r>
            <a:r>
              <a:rPr lang="ru-RU" dirty="0" smtClean="0"/>
              <a:t> та </a:t>
            </a:r>
            <a:r>
              <a:rPr lang="ru-RU" dirty="0" err="1" smtClean="0"/>
              <a:t>вдома</a:t>
            </a:r>
            <a:r>
              <a:rPr lang="ru-RU" dirty="0" smtClean="0"/>
              <a:t>: умов </a:t>
            </a:r>
            <a:r>
              <a:rPr lang="ru-RU" dirty="0" err="1" smtClean="0"/>
              <a:t>праці</a:t>
            </a:r>
            <a:r>
              <a:rPr lang="ru-RU" dirty="0" smtClean="0"/>
              <a:t> (68%), </a:t>
            </a:r>
            <a:r>
              <a:rPr lang="ru-RU" dirty="0" err="1" smtClean="0"/>
              <a:t>психологічної</a:t>
            </a:r>
            <a:r>
              <a:rPr lang="ru-RU" dirty="0" smtClean="0"/>
              <a:t> </a:t>
            </a:r>
            <a:r>
              <a:rPr lang="ru-RU" dirty="0" err="1" smtClean="0"/>
              <a:t>атмосфери</a:t>
            </a:r>
            <a:r>
              <a:rPr lang="ru-RU" dirty="0" smtClean="0"/>
              <a:t> </a:t>
            </a:r>
            <a:r>
              <a:rPr lang="ru-RU" dirty="0" err="1" smtClean="0"/>
              <a:t>вдома</a:t>
            </a:r>
            <a:r>
              <a:rPr lang="ru-RU" dirty="0" smtClean="0"/>
              <a:t> (67,7%);</a:t>
            </a:r>
          </a:p>
          <a:p>
            <a:r>
              <a:rPr lang="ru-RU" dirty="0" err="1" smtClean="0"/>
              <a:t>наявності</a:t>
            </a:r>
            <a:r>
              <a:rPr lang="ru-RU" dirty="0" smtClean="0"/>
              <a:t> </a:t>
            </a:r>
            <a:r>
              <a:rPr lang="ru-RU" dirty="0" err="1" smtClean="0"/>
              <a:t>хронічних</a:t>
            </a:r>
            <a:r>
              <a:rPr lang="ru-RU" dirty="0" smtClean="0"/>
              <a:t> </a:t>
            </a:r>
            <a:r>
              <a:rPr lang="ru-RU" dirty="0" err="1" smtClean="0"/>
              <a:t>захворювань</a:t>
            </a:r>
            <a:r>
              <a:rPr lang="ru-RU" dirty="0" smtClean="0"/>
              <a:t> (62,7%);</a:t>
            </a:r>
          </a:p>
          <a:p>
            <a:r>
              <a:rPr lang="ru-RU" dirty="0" err="1" smtClean="0"/>
              <a:t>заняття</a:t>
            </a:r>
            <a:r>
              <a:rPr lang="ru-RU" dirty="0" smtClean="0"/>
              <a:t> </a:t>
            </a:r>
            <a:r>
              <a:rPr lang="ru-RU" dirty="0" err="1" smtClean="0"/>
              <a:t>фізкультурою</a:t>
            </a:r>
            <a:r>
              <a:rPr lang="ru-RU" dirty="0" smtClean="0"/>
              <a:t> та спортом (62,2%);</a:t>
            </a:r>
          </a:p>
          <a:p>
            <a:r>
              <a:rPr lang="ru-RU" dirty="0" err="1" smtClean="0"/>
              <a:t>матеріального</a:t>
            </a:r>
            <a:r>
              <a:rPr lang="ru-RU" dirty="0" smtClean="0"/>
              <a:t> </a:t>
            </a:r>
            <a:r>
              <a:rPr lang="ru-RU" dirty="0" err="1" smtClean="0"/>
              <a:t>благополуччя</a:t>
            </a:r>
            <a:r>
              <a:rPr lang="ru-RU" dirty="0" smtClean="0"/>
              <a:t> (59,3%);</a:t>
            </a:r>
          </a:p>
          <a:p>
            <a:r>
              <a:rPr lang="ru-RU" dirty="0" smtClean="0"/>
              <a:t>режиму дня (51,5%).</a:t>
            </a:r>
          </a:p>
          <a:p>
            <a:endParaRPr lang="uk-U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molodistua.org/files/grafik.gif"/>
          <p:cNvPicPr>
            <a:picLocks noChangeAspect="1" noChangeArrowheads="1"/>
          </p:cNvPicPr>
          <p:nvPr/>
        </p:nvPicPr>
        <p:blipFill>
          <a:blip r:embed="rId2" cstate="print"/>
          <a:srcRect/>
          <a:stretch>
            <a:fillRect/>
          </a:stretch>
        </p:blipFill>
        <p:spPr bwMode="auto">
          <a:xfrm>
            <a:off x="304800" y="304800"/>
            <a:ext cx="8744314" cy="5715000"/>
          </a:xfrm>
          <a:prstGeom prst="rect">
            <a:avLst/>
          </a:prstGeom>
          <a:noFill/>
        </p:spPr>
      </p:pic>
      <p:sp>
        <p:nvSpPr>
          <p:cNvPr id="3" name="Прямоугольник 2"/>
          <p:cNvSpPr/>
          <p:nvPr/>
        </p:nvSpPr>
        <p:spPr>
          <a:xfrm>
            <a:off x="685800" y="6019800"/>
            <a:ext cx="8001000" cy="369332"/>
          </a:xfrm>
          <a:prstGeom prst="rect">
            <a:avLst/>
          </a:prstGeom>
        </p:spPr>
        <p:txBody>
          <a:bodyPr wrap="square">
            <a:spAutoFit/>
          </a:bodyPr>
          <a:lstStyle/>
          <a:p>
            <a:r>
              <a:rPr lang="ru-RU" b="1" dirty="0" err="1" smtClean="0"/>
              <a:t>Які</a:t>
            </a:r>
            <a:r>
              <a:rPr lang="ru-RU" b="1" dirty="0" smtClean="0"/>
              <a:t> </a:t>
            </a:r>
            <a:r>
              <a:rPr lang="ru-RU" b="1" dirty="0" err="1" smtClean="0"/>
              <a:t>чинники</a:t>
            </a:r>
            <a:r>
              <a:rPr lang="ru-RU" b="1" dirty="0" smtClean="0"/>
              <a:t> негативно </a:t>
            </a:r>
            <a:r>
              <a:rPr lang="ru-RU" b="1" dirty="0" err="1" smtClean="0"/>
              <a:t>впливають</a:t>
            </a:r>
            <a:r>
              <a:rPr lang="ru-RU" b="1" dirty="0" smtClean="0"/>
              <a:t> на Ваше </a:t>
            </a:r>
            <a:r>
              <a:rPr lang="ru-RU" b="1" dirty="0" err="1" smtClean="0"/>
              <a:t>власне</a:t>
            </a:r>
            <a:r>
              <a:rPr lang="ru-RU" b="1" dirty="0" smtClean="0"/>
              <a:t> </a:t>
            </a:r>
            <a:r>
              <a:rPr lang="ru-RU" b="1" dirty="0" err="1" smtClean="0"/>
              <a:t>здоров’я</a:t>
            </a:r>
            <a:r>
              <a:rPr lang="ru-RU" b="1" dirty="0" smtClean="0"/>
              <a:t>?</a:t>
            </a:r>
            <a:endParaRPr lang="uk-U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04800" y="304800"/>
            <a:ext cx="7772400" cy="3733800"/>
          </a:xfrm>
        </p:spPr>
        <p:txBody>
          <a:bodyPr>
            <a:normAutofit/>
          </a:bodyPr>
          <a:lstStyle/>
          <a:p>
            <a:pPr>
              <a:buNone/>
            </a:pPr>
            <a:r>
              <a:rPr lang="ru-RU" dirty="0" smtClean="0"/>
              <a:t>	</a:t>
            </a:r>
            <a:r>
              <a:rPr lang="uk-UA" sz="2800" dirty="0" smtClean="0"/>
              <a:t>Молодь називає здоров’я своєю цінністю, проте тільки </a:t>
            </a:r>
            <a:r>
              <a:rPr lang="uk-UA" sz="2800" u="sng" dirty="0" smtClean="0"/>
              <a:t>третина </a:t>
            </a:r>
            <a:r>
              <a:rPr lang="uk-UA" sz="2800" dirty="0" smtClean="0"/>
              <a:t>молоді вважає, що вона </a:t>
            </a:r>
            <a:r>
              <a:rPr lang="uk-UA" sz="2800" u="sng" dirty="0" smtClean="0"/>
              <a:t>добре піклується</a:t>
            </a:r>
            <a:r>
              <a:rPr lang="uk-UA" sz="2800" dirty="0" smtClean="0"/>
              <a:t> про своє здоров’я і до найефективніших заходів для підтримання здорового способу життя відносить активний відпочинок на природі, оптимальний режим праці та відпочинку та відмову від вживання міцного алкоголю. </a:t>
            </a:r>
            <a:endParaRPr lang="uk-UA" sz="2800" dirty="0"/>
          </a:p>
        </p:txBody>
      </p:sp>
      <p:pic>
        <p:nvPicPr>
          <p:cNvPr id="8194" name="Picture 2" descr="http://www.mzz.com.ua/files/2012/08/podrostki-350-250.jpg"/>
          <p:cNvPicPr>
            <a:picLocks noChangeAspect="1" noChangeArrowheads="1"/>
          </p:cNvPicPr>
          <p:nvPr/>
        </p:nvPicPr>
        <p:blipFill>
          <a:blip r:embed="rId2" cstate="print"/>
          <a:srcRect/>
          <a:stretch>
            <a:fillRect/>
          </a:stretch>
        </p:blipFill>
        <p:spPr bwMode="auto">
          <a:xfrm>
            <a:off x="5257800" y="4082143"/>
            <a:ext cx="3886200" cy="277585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81000" y="304800"/>
            <a:ext cx="7772400" cy="2743200"/>
          </a:xfrm>
        </p:spPr>
        <p:txBody>
          <a:bodyPr>
            <a:normAutofit fontScale="92500" lnSpcReduction="20000"/>
          </a:bodyPr>
          <a:lstStyle/>
          <a:p>
            <a:pPr>
              <a:buNone/>
            </a:pPr>
            <a:r>
              <a:rPr lang="ru-RU" b="1" dirty="0" smtClean="0"/>
              <a:t>	</a:t>
            </a:r>
            <a:r>
              <a:rPr lang="ru-RU" b="1" dirty="0" err="1" smtClean="0"/>
              <a:t>Хоча</a:t>
            </a:r>
            <a:r>
              <a:rPr lang="ru-RU" b="1" dirty="0" smtClean="0"/>
              <a:t> </a:t>
            </a:r>
            <a:r>
              <a:rPr lang="ru-RU" b="1" dirty="0" err="1" smtClean="0"/>
              <a:t>значна</a:t>
            </a:r>
            <a:r>
              <a:rPr lang="ru-RU" b="1" dirty="0" smtClean="0"/>
              <a:t> </a:t>
            </a:r>
            <a:r>
              <a:rPr lang="ru-RU" b="1" dirty="0" err="1" smtClean="0"/>
              <a:t>частина</a:t>
            </a:r>
            <a:r>
              <a:rPr lang="ru-RU" b="1" dirty="0" smtClean="0"/>
              <a:t> </a:t>
            </a:r>
            <a:r>
              <a:rPr lang="ru-RU" b="1" dirty="0" err="1" smtClean="0"/>
              <a:t>молоді</a:t>
            </a:r>
            <a:r>
              <a:rPr lang="ru-RU" b="1" dirty="0" smtClean="0"/>
              <a:t> </a:t>
            </a:r>
            <a:r>
              <a:rPr lang="ru-RU" b="1" dirty="0" err="1" smtClean="0"/>
              <a:t>вважає</a:t>
            </a:r>
            <a:r>
              <a:rPr lang="ru-RU" b="1" dirty="0" smtClean="0"/>
              <a:t> </a:t>
            </a:r>
            <a:r>
              <a:rPr lang="ru-RU" b="1" dirty="0" err="1" smtClean="0"/>
              <a:t>здоров’я</a:t>
            </a:r>
            <a:r>
              <a:rPr lang="ru-RU" b="1" dirty="0" smtClean="0"/>
              <a:t> </a:t>
            </a:r>
            <a:r>
              <a:rPr lang="ru-RU" b="1" dirty="0" err="1" smtClean="0"/>
              <a:t>цінністю</a:t>
            </a:r>
            <a:r>
              <a:rPr lang="ru-RU" b="1" dirty="0" smtClean="0"/>
              <a:t>, </a:t>
            </a:r>
            <a:r>
              <a:rPr lang="ru-RU" b="1" dirty="0" err="1" smtClean="0"/>
              <a:t>проте</a:t>
            </a:r>
            <a:r>
              <a:rPr lang="ru-RU" b="1" dirty="0" smtClean="0"/>
              <a:t> </a:t>
            </a:r>
            <a:r>
              <a:rPr lang="ru-RU" b="1" dirty="0" err="1" smtClean="0"/>
              <a:t>піклуватися</a:t>
            </a:r>
            <a:r>
              <a:rPr lang="ru-RU" b="1" dirty="0" smtClean="0"/>
              <a:t> про </a:t>
            </a:r>
            <a:r>
              <a:rPr lang="ru-RU" b="1" dirty="0" err="1" smtClean="0"/>
              <a:t>нього</a:t>
            </a:r>
            <a:r>
              <a:rPr lang="ru-RU" b="1" dirty="0" smtClean="0"/>
              <a:t> вона не </a:t>
            </a:r>
            <a:r>
              <a:rPr lang="ru-RU" b="1" dirty="0" err="1" smtClean="0"/>
              <a:t>зовсім</a:t>
            </a:r>
            <a:r>
              <a:rPr lang="ru-RU" b="1" dirty="0" smtClean="0"/>
              <a:t> готова</a:t>
            </a:r>
            <a:r>
              <a:rPr lang="ru-RU" dirty="0" smtClean="0"/>
              <a:t>. Так, на </a:t>
            </a:r>
            <a:r>
              <a:rPr lang="ru-RU" dirty="0" err="1" smtClean="0"/>
              <a:t>запитання</a:t>
            </a:r>
            <a:r>
              <a:rPr lang="ru-RU" dirty="0" smtClean="0"/>
              <a:t> </a:t>
            </a:r>
            <a:r>
              <a:rPr lang="ru-RU" dirty="0" err="1" smtClean="0"/>
              <a:t>щодо</a:t>
            </a:r>
            <a:r>
              <a:rPr lang="ru-RU" dirty="0" smtClean="0"/>
              <a:t> </a:t>
            </a:r>
            <a:r>
              <a:rPr lang="ru-RU" dirty="0" err="1" smtClean="0"/>
              <a:t>міри</a:t>
            </a:r>
            <a:r>
              <a:rPr lang="ru-RU" dirty="0" smtClean="0"/>
              <a:t> </a:t>
            </a:r>
            <a:r>
              <a:rPr lang="ru-RU" b="1" dirty="0" err="1" smtClean="0"/>
              <a:t>піклування</a:t>
            </a:r>
            <a:r>
              <a:rPr lang="ru-RU" b="1" dirty="0" smtClean="0"/>
              <a:t> про </a:t>
            </a:r>
            <a:r>
              <a:rPr lang="ru-RU" b="1" dirty="0" err="1" smtClean="0"/>
              <a:t>власне</a:t>
            </a:r>
            <a:r>
              <a:rPr lang="ru-RU" b="1" dirty="0" smtClean="0"/>
              <a:t> </a:t>
            </a:r>
            <a:r>
              <a:rPr lang="ru-RU" b="1" dirty="0" err="1" smtClean="0"/>
              <a:t>здоров’я</a:t>
            </a:r>
            <a:r>
              <a:rPr lang="ru-RU" b="1" dirty="0" smtClean="0"/>
              <a:t> </a:t>
            </a:r>
            <a:r>
              <a:rPr lang="ru-RU" dirty="0" err="1" smtClean="0"/>
              <a:t>відповіді</a:t>
            </a:r>
            <a:r>
              <a:rPr lang="ru-RU" dirty="0" smtClean="0"/>
              <a:t> </a:t>
            </a:r>
            <a:r>
              <a:rPr lang="ru-RU" dirty="0" err="1" smtClean="0"/>
              <a:t>були</a:t>
            </a:r>
            <a:r>
              <a:rPr lang="ru-RU" dirty="0" smtClean="0"/>
              <a:t> </a:t>
            </a:r>
            <a:r>
              <a:rPr lang="ru-RU" dirty="0" err="1" smtClean="0"/>
              <a:t>такі</a:t>
            </a:r>
            <a:r>
              <a:rPr lang="ru-RU" dirty="0" smtClean="0"/>
              <a:t>:</a:t>
            </a:r>
          </a:p>
          <a:p>
            <a:pPr>
              <a:buNone/>
            </a:pPr>
            <a:r>
              <a:rPr lang="ru-RU" dirty="0" smtClean="0"/>
              <a:t>57,8%  - «</a:t>
            </a:r>
            <a:r>
              <a:rPr lang="ru-RU" dirty="0" err="1" smtClean="0"/>
              <a:t>посередньо</a:t>
            </a:r>
            <a:r>
              <a:rPr lang="ru-RU" dirty="0" smtClean="0"/>
              <a:t> </a:t>
            </a:r>
            <a:r>
              <a:rPr lang="ru-RU" dirty="0" err="1" smtClean="0"/>
              <a:t>піклуюся</a:t>
            </a:r>
            <a:r>
              <a:rPr lang="ru-RU" dirty="0" smtClean="0"/>
              <a:t>»</a:t>
            </a:r>
          </a:p>
          <a:p>
            <a:pPr>
              <a:buNone/>
            </a:pPr>
            <a:r>
              <a:rPr lang="ru-RU" dirty="0" smtClean="0"/>
              <a:t>32,2% - «добре </a:t>
            </a:r>
            <a:r>
              <a:rPr lang="ru-RU" dirty="0" err="1" smtClean="0"/>
              <a:t>піклуюся</a:t>
            </a:r>
            <a:r>
              <a:rPr lang="ru-RU" dirty="0" smtClean="0"/>
              <a:t>»</a:t>
            </a:r>
          </a:p>
          <a:p>
            <a:pPr>
              <a:buNone/>
            </a:pPr>
            <a:r>
              <a:rPr lang="ru-RU" dirty="0" smtClean="0"/>
              <a:t>8,4% - «погано </a:t>
            </a:r>
            <a:r>
              <a:rPr lang="ru-RU" dirty="0" err="1" smtClean="0"/>
              <a:t>піклуюся</a:t>
            </a:r>
            <a:r>
              <a:rPr lang="ru-RU" dirty="0" smtClean="0"/>
              <a:t>»</a:t>
            </a:r>
          </a:p>
        </p:txBody>
      </p:sp>
      <p:pic>
        <p:nvPicPr>
          <p:cNvPr id="5122" name="Picture 2" descr="http://4.bp.blogspot.com/-pJhn7K_8o-Y/UZJg-3Y7ZzI/AAAAAAAAAA0/Ng_ZQUZ6k4o/s1600/432416242.jpg"/>
          <p:cNvPicPr>
            <a:picLocks noChangeAspect="1" noChangeArrowheads="1"/>
          </p:cNvPicPr>
          <p:nvPr/>
        </p:nvPicPr>
        <p:blipFill>
          <a:blip r:embed="rId2" cstate="print"/>
          <a:srcRect/>
          <a:stretch>
            <a:fillRect/>
          </a:stretch>
        </p:blipFill>
        <p:spPr bwMode="auto">
          <a:xfrm>
            <a:off x="0" y="4221936"/>
            <a:ext cx="3733800" cy="2636064"/>
          </a:xfrm>
          <a:prstGeom prst="rect">
            <a:avLst/>
          </a:prstGeom>
          <a:noFill/>
        </p:spPr>
      </p:pic>
      <p:sp>
        <p:nvSpPr>
          <p:cNvPr id="5" name="Содержимое 2"/>
          <p:cNvSpPr txBox="1">
            <a:spLocks/>
          </p:cNvSpPr>
          <p:nvPr/>
        </p:nvSpPr>
        <p:spPr>
          <a:xfrm>
            <a:off x="4038600" y="2362200"/>
            <a:ext cx="4800600" cy="4495800"/>
          </a:xfrm>
          <a:prstGeom prst="rect">
            <a:avLst/>
          </a:prstGeom>
        </p:spPr>
        <p:txBody>
          <a:bodyPr vert="horz">
            <a:normAutofit fontScale="85000" lnSpcReduction="20000"/>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tabLst/>
              <a:defRPr/>
            </a:pP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Отримані</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результати</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демонструють</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досить</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високий</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рівень</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активності</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української</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молоді</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Так:</a:t>
            </a:r>
          </a:p>
          <a:p>
            <a:pPr marL="274320" marR="0" lvl="0" indent="-274320" algn="l" defTabSz="914400" rtl="0" eaLnBrk="1" fontAlgn="auto" latinLnBrk="0" hangingPunct="1">
              <a:lnSpc>
                <a:spcPct val="100000"/>
              </a:lnSpc>
              <a:spcBef>
                <a:spcPts val="580"/>
              </a:spcBef>
              <a:spcAft>
                <a:spcPts val="0"/>
              </a:spcAft>
              <a:buClr>
                <a:schemeClr val="accent1"/>
              </a:buClr>
              <a:buSzPct val="85000"/>
              <a:tabLst/>
              <a:defRPr/>
            </a:pP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1" i="0" u="none" strike="noStrike" kern="1200" cap="none" spc="0" normalizeH="0" baseline="0" noProof="0" dirty="0" err="1" smtClean="0">
                <a:ln>
                  <a:noFill/>
                </a:ln>
                <a:solidFill>
                  <a:schemeClr val="tx1"/>
                </a:solidFill>
                <a:effectLst/>
                <a:uLnTx/>
                <a:uFillTx/>
                <a:latin typeface="+mn-lt"/>
                <a:ea typeface="+mn-ea"/>
                <a:cs typeface="+mn-cs"/>
              </a:rPr>
              <a:t>біля</a:t>
            </a:r>
            <a:r>
              <a:rPr kumimoji="0" lang="ru-RU" sz="2600" b="1" i="0" u="none" strike="noStrike" kern="1200" cap="none" spc="0" normalizeH="0" baseline="0" noProof="0" dirty="0" smtClean="0">
                <a:ln>
                  <a:noFill/>
                </a:ln>
                <a:solidFill>
                  <a:schemeClr val="tx1"/>
                </a:solidFill>
                <a:effectLst/>
                <a:uLnTx/>
                <a:uFillTx/>
                <a:latin typeface="+mn-lt"/>
                <a:ea typeface="+mn-ea"/>
                <a:cs typeface="+mn-cs"/>
              </a:rPr>
              <a:t> 17% </a:t>
            </a:r>
            <a:r>
              <a:rPr kumimoji="0" lang="ru-RU" sz="2600" b="1" i="0" u="none" strike="noStrike" kern="1200" cap="none" spc="0" normalizeH="0" baseline="0" noProof="0" dirty="0" err="1" smtClean="0">
                <a:ln>
                  <a:noFill/>
                </a:ln>
                <a:solidFill>
                  <a:schemeClr val="tx1"/>
                </a:solidFill>
                <a:effectLst/>
                <a:uLnTx/>
                <a:uFillTx/>
                <a:latin typeface="+mn-lt"/>
                <a:ea typeface="+mn-ea"/>
                <a:cs typeface="+mn-cs"/>
              </a:rPr>
              <a:t>опитаних</a:t>
            </a:r>
            <a:r>
              <a:rPr kumimoji="0" lang="ru-RU" sz="2600" b="1"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1" i="0" u="none" strike="noStrike" kern="1200" cap="none" spc="0" normalizeH="0" baseline="0" noProof="0" dirty="0" err="1" smtClean="0">
                <a:ln>
                  <a:noFill/>
                </a:ln>
                <a:solidFill>
                  <a:schemeClr val="tx1"/>
                </a:solidFill>
                <a:effectLst/>
                <a:uLnTx/>
                <a:uFillTx/>
                <a:latin typeface="+mn-lt"/>
                <a:ea typeface="+mn-ea"/>
                <a:cs typeface="+mn-cs"/>
              </a:rPr>
              <a:t>вважає</a:t>
            </a:r>
            <a:r>
              <a:rPr kumimoji="0" lang="ru-RU" sz="2600" b="1"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1" i="0" u="none" strike="noStrike" kern="1200" cap="none" spc="0" normalizeH="0" baseline="0" noProof="0" dirty="0" err="1" smtClean="0">
                <a:ln>
                  <a:noFill/>
                </a:ln>
                <a:solidFill>
                  <a:schemeClr val="tx1"/>
                </a:solidFill>
                <a:effectLst/>
                <a:uLnTx/>
                <a:uFillTx/>
                <a:latin typeface="+mn-lt"/>
                <a:ea typeface="+mn-ea"/>
                <a:cs typeface="+mn-cs"/>
              </a:rPr>
              <a:t>що</a:t>
            </a:r>
            <a:r>
              <a:rPr kumimoji="0" lang="ru-RU" sz="2600" b="1"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1" i="0" u="none" strike="noStrike" kern="1200" cap="none" spc="0" normalizeH="0" baseline="0" noProof="0" dirty="0" err="1" smtClean="0">
                <a:ln>
                  <a:noFill/>
                </a:ln>
                <a:solidFill>
                  <a:schemeClr val="tx1"/>
                </a:solidFill>
                <a:effectLst/>
                <a:uLnTx/>
                <a:uFillTx/>
                <a:latin typeface="+mn-lt"/>
                <a:ea typeface="+mn-ea"/>
                <a:cs typeface="+mn-cs"/>
              </a:rPr>
              <a:t>життя</a:t>
            </a:r>
            <a:r>
              <a:rPr kumimoji="0" lang="ru-RU" sz="2600" b="1"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1" i="0" u="none" strike="noStrike" kern="1200" cap="none" spc="0" normalizeH="0" baseline="0" noProof="0" dirty="0" err="1" smtClean="0">
                <a:ln>
                  <a:noFill/>
                </a:ln>
                <a:solidFill>
                  <a:schemeClr val="tx1"/>
                </a:solidFill>
                <a:effectLst/>
                <a:uLnTx/>
                <a:uFillTx/>
                <a:latin typeface="+mn-lt"/>
                <a:ea typeface="+mn-ea"/>
                <a:cs typeface="+mn-cs"/>
              </a:rPr>
              <a:t>залежить</a:t>
            </a:r>
            <a:r>
              <a:rPr kumimoji="0" lang="ru-RU" sz="2600" b="1"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1" i="0" u="none" strike="noStrike" kern="1200" cap="none" spc="0" normalizeH="0" baseline="0" noProof="0" dirty="0" err="1" smtClean="0">
                <a:ln>
                  <a:noFill/>
                </a:ln>
                <a:solidFill>
                  <a:schemeClr val="tx1"/>
                </a:solidFill>
                <a:effectLst/>
                <a:uLnTx/>
                <a:uFillTx/>
                <a:latin typeface="+mn-lt"/>
                <a:ea typeface="+mn-ea"/>
                <a:cs typeface="+mn-cs"/>
              </a:rPr>
              <a:t>більше</a:t>
            </a:r>
            <a:r>
              <a:rPr kumimoji="0" lang="ru-RU" sz="2600" b="1"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1" i="0" u="none" strike="noStrike" kern="1200" cap="none" spc="0" normalizeH="0" baseline="0" noProof="0" dirty="0" err="1" smtClean="0">
                <a:ln>
                  <a:noFill/>
                </a:ln>
                <a:solidFill>
                  <a:schemeClr val="tx1"/>
                </a:solidFill>
                <a:effectLst/>
                <a:uLnTx/>
                <a:uFillTx/>
                <a:latin typeface="+mn-lt"/>
                <a:ea typeface="+mn-ea"/>
                <a:cs typeface="+mn-cs"/>
              </a:rPr>
              <a:t>від</a:t>
            </a:r>
            <a:r>
              <a:rPr kumimoji="0" lang="ru-RU" sz="2600" b="1" i="0" u="none" strike="noStrike" kern="1200" cap="none" spc="0" normalizeH="0" baseline="0" noProof="0" dirty="0" smtClean="0">
                <a:ln>
                  <a:noFill/>
                </a:ln>
                <a:solidFill>
                  <a:schemeClr val="tx1"/>
                </a:solidFill>
                <a:effectLst/>
                <a:uLnTx/>
                <a:uFillTx/>
                <a:latin typeface="+mn-lt"/>
                <a:ea typeface="+mn-ea"/>
                <a:cs typeface="+mn-cs"/>
              </a:rPr>
              <a:t> них, </a:t>
            </a:r>
            <a:r>
              <a:rPr kumimoji="0" lang="ru-RU" sz="2600" b="1" i="0" u="none" strike="noStrike" kern="1200" cap="none" spc="0" normalizeH="0" baseline="0" noProof="0" dirty="0" err="1" smtClean="0">
                <a:ln>
                  <a:noFill/>
                </a:ln>
                <a:solidFill>
                  <a:schemeClr val="tx1"/>
                </a:solidFill>
                <a:effectLst/>
                <a:uLnTx/>
                <a:uFillTx/>
                <a:latin typeface="+mn-lt"/>
                <a:ea typeface="+mn-ea"/>
                <a:cs typeface="+mn-cs"/>
              </a:rPr>
              <a:t>аніж</a:t>
            </a:r>
            <a:r>
              <a:rPr kumimoji="0" lang="ru-RU" sz="2600" b="1"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1" i="0" u="none" strike="noStrike" kern="1200" cap="none" spc="0" normalizeH="0" baseline="0" noProof="0" dirty="0" err="1" smtClean="0">
                <a:ln>
                  <a:noFill/>
                </a:ln>
                <a:solidFill>
                  <a:schemeClr val="tx1"/>
                </a:solidFill>
                <a:effectLst/>
                <a:uLnTx/>
                <a:uFillTx/>
                <a:latin typeface="+mn-lt"/>
                <a:ea typeface="+mn-ea"/>
                <a:cs typeface="+mn-cs"/>
              </a:rPr>
              <a:t>від</a:t>
            </a:r>
            <a:r>
              <a:rPr kumimoji="0" lang="ru-RU" sz="2600" b="1"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1" i="0" u="none" strike="noStrike" kern="1200" cap="none" spc="0" normalizeH="0" baseline="0" noProof="0" dirty="0" err="1" smtClean="0">
                <a:ln>
                  <a:noFill/>
                </a:ln>
                <a:solidFill>
                  <a:schemeClr val="tx1"/>
                </a:solidFill>
                <a:effectLst/>
                <a:uLnTx/>
                <a:uFillTx/>
                <a:latin typeface="+mn-lt"/>
                <a:ea typeface="+mn-ea"/>
                <a:cs typeface="+mn-cs"/>
              </a:rPr>
              <a:t>зовнішніх</a:t>
            </a:r>
            <a:r>
              <a:rPr kumimoji="0" lang="ru-RU" sz="2600" b="1"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1" i="0" u="none" strike="noStrike" kern="1200" cap="none" spc="0" normalizeH="0" baseline="0" noProof="0" dirty="0" err="1" smtClean="0">
                <a:ln>
                  <a:noFill/>
                </a:ln>
                <a:solidFill>
                  <a:schemeClr val="tx1"/>
                </a:solidFill>
                <a:effectLst/>
                <a:uLnTx/>
                <a:uFillTx/>
                <a:latin typeface="+mn-lt"/>
                <a:ea typeface="+mn-ea"/>
                <a:cs typeface="+mn-cs"/>
              </a:rPr>
              <a:t>обставин</a:t>
            </a:r>
            <a:r>
              <a:rPr kumimoji="0" lang="ru-RU" sz="2600" b="1"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ts val="580"/>
              </a:spcBef>
              <a:spcAft>
                <a:spcPts val="0"/>
              </a:spcAft>
              <a:buClr>
                <a:schemeClr val="accent1"/>
              </a:buClr>
              <a:buSzPct val="85000"/>
              <a:tabLst/>
              <a:defRPr/>
            </a:pPr>
            <a:r>
              <a:rPr kumimoji="0" lang="ru-RU" sz="2600" b="1" i="0" u="none" strike="noStrike" kern="1200" cap="none" spc="0" normalizeH="0" baseline="0" noProof="0" dirty="0" smtClean="0">
                <a:ln>
                  <a:noFill/>
                </a:ln>
                <a:solidFill>
                  <a:schemeClr val="tx1"/>
                </a:solidFill>
                <a:effectLst/>
                <a:uLnTx/>
                <a:uFillTx/>
                <a:latin typeface="+mn-lt"/>
                <a:ea typeface="+mn-ea"/>
                <a:cs typeface="+mn-cs"/>
              </a:rPr>
              <a:t>22% - </a:t>
            </a:r>
            <a:r>
              <a:rPr kumimoji="0" lang="ru-RU" sz="2600" b="1" i="0" u="none" strike="noStrike" kern="1200" cap="none" spc="0" normalizeH="0" baseline="0" noProof="0" dirty="0" err="1" smtClean="0">
                <a:ln>
                  <a:noFill/>
                </a:ln>
                <a:solidFill>
                  <a:schemeClr val="tx1"/>
                </a:solidFill>
                <a:effectLst/>
                <a:uLnTx/>
                <a:uFillTx/>
                <a:latin typeface="+mn-lt"/>
                <a:ea typeface="+mn-ea"/>
                <a:cs typeface="+mn-cs"/>
              </a:rPr>
              <a:t>більше</a:t>
            </a:r>
            <a:r>
              <a:rPr kumimoji="0" lang="ru-RU" sz="2600" b="1"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1" i="0" u="none" strike="noStrike" kern="1200" cap="none" spc="0" normalizeH="0" baseline="0" noProof="0" dirty="0" err="1" smtClean="0">
                <a:ln>
                  <a:noFill/>
                </a:ln>
                <a:solidFill>
                  <a:schemeClr val="tx1"/>
                </a:solidFill>
                <a:effectLst/>
                <a:uLnTx/>
                <a:uFillTx/>
                <a:latin typeface="+mn-lt"/>
                <a:ea typeface="+mn-ea"/>
                <a:cs typeface="+mn-cs"/>
              </a:rPr>
              <a:t>покладаються</a:t>
            </a:r>
            <a:r>
              <a:rPr kumimoji="0" lang="ru-RU" sz="2600" b="1" i="0" u="none" strike="noStrike" kern="1200" cap="none" spc="0" normalizeH="0" baseline="0" noProof="0" dirty="0" smtClean="0">
                <a:ln>
                  <a:noFill/>
                </a:ln>
                <a:solidFill>
                  <a:schemeClr val="tx1"/>
                </a:solidFill>
                <a:effectLst/>
                <a:uLnTx/>
                <a:uFillTx/>
                <a:latin typeface="+mn-lt"/>
                <a:ea typeface="+mn-ea"/>
                <a:cs typeface="+mn-cs"/>
              </a:rPr>
              <a:t> на себе, </a:t>
            </a:r>
            <a:r>
              <a:rPr kumimoji="0" lang="ru-RU" sz="2600" b="1" i="0" u="none" strike="noStrike" kern="1200" cap="none" spc="0" normalizeH="0" baseline="0" noProof="0" dirty="0" err="1" smtClean="0">
                <a:ln>
                  <a:noFill/>
                </a:ln>
                <a:solidFill>
                  <a:schemeClr val="tx1"/>
                </a:solidFill>
                <a:effectLst/>
                <a:uLnTx/>
                <a:uFillTx/>
                <a:latin typeface="+mn-lt"/>
                <a:ea typeface="+mn-ea"/>
                <a:cs typeface="+mn-cs"/>
              </a:rPr>
              <a:t>аніж</a:t>
            </a:r>
            <a:r>
              <a:rPr kumimoji="0" lang="ru-RU" sz="2600" b="1" i="0" u="none" strike="noStrike" kern="1200" cap="none" spc="0" normalizeH="0" baseline="0" noProof="0" dirty="0" smtClean="0">
                <a:ln>
                  <a:noFill/>
                </a:ln>
                <a:solidFill>
                  <a:schemeClr val="tx1"/>
                </a:solidFill>
                <a:effectLst/>
                <a:uLnTx/>
                <a:uFillTx/>
                <a:latin typeface="+mn-lt"/>
                <a:ea typeface="+mn-ea"/>
                <a:cs typeface="+mn-cs"/>
              </a:rPr>
              <a:t> на </a:t>
            </a:r>
            <a:r>
              <a:rPr kumimoji="0" lang="ru-RU" sz="2600" b="1" i="0" u="none" strike="noStrike" kern="1200" cap="none" spc="0" normalizeH="0" baseline="0" noProof="0" dirty="0" err="1" smtClean="0">
                <a:ln>
                  <a:noFill/>
                </a:ln>
                <a:solidFill>
                  <a:schemeClr val="tx1"/>
                </a:solidFill>
                <a:effectLst/>
                <a:uLnTx/>
                <a:uFillTx/>
                <a:latin typeface="+mn-lt"/>
                <a:ea typeface="+mn-ea"/>
                <a:cs typeface="+mn-cs"/>
              </a:rPr>
              <a:t>зовнішні</a:t>
            </a:r>
            <a:r>
              <a:rPr kumimoji="0" lang="ru-RU" sz="2600" b="1"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1" i="0" u="none" strike="noStrike" kern="1200" cap="none" spc="0" normalizeH="0" baseline="0" noProof="0" dirty="0" err="1" smtClean="0">
                <a:ln>
                  <a:noFill/>
                </a:ln>
                <a:solidFill>
                  <a:schemeClr val="tx1"/>
                </a:solidFill>
                <a:effectLst/>
                <a:uLnTx/>
                <a:uFillTx/>
                <a:latin typeface="+mn-lt"/>
                <a:ea typeface="+mn-ea"/>
                <a:cs typeface="+mn-cs"/>
              </a:rPr>
              <a:t>обставини</a:t>
            </a:r>
            <a:r>
              <a:rPr kumimoji="0" lang="ru-RU" sz="2600" b="1"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ts val="580"/>
              </a:spcBef>
              <a:spcAft>
                <a:spcPts val="0"/>
              </a:spcAft>
              <a:buClr>
                <a:schemeClr val="accent1"/>
              </a:buClr>
              <a:buSzPct val="85000"/>
              <a:tabLst/>
              <a:defRPr/>
            </a:pPr>
            <a:r>
              <a:rPr kumimoji="0" lang="ru-RU" sz="2600" b="1" i="0" u="none" strike="noStrike" kern="1200" cap="none" spc="0" normalizeH="0" baseline="0" noProof="0" dirty="0" smtClean="0">
                <a:ln>
                  <a:noFill/>
                </a:ln>
                <a:solidFill>
                  <a:schemeClr val="tx1"/>
                </a:solidFill>
                <a:effectLst/>
                <a:uLnTx/>
                <a:uFillTx/>
                <a:latin typeface="+mn-lt"/>
                <a:ea typeface="+mn-ea"/>
                <a:cs typeface="+mn-cs"/>
              </a:rPr>
              <a:t>39% -  </a:t>
            </a:r>
            <a:r>
              <a:rPr kumimoji="0" lang="ru-RU" sz="2600" b="1" i="0" u="none" strike="noStrike" kern="1200" cap="none" spc="0" normalizeH="0" baseline="0" noProof="0" dirty="0" err="1" smtClean="0">
                <a:ln>
                  <a:noFill/>
                </a:ln>
                <a:solidFill>
                  <a:schemeClr val="tx1"/>
                </a:solidFill>
                <a:effectLst/>
                <a:uLnTx/>
                <a:uFillTx/>
                <a:latin typeface="+mn-lt"/>
                <a:ea typeface="+mn-ea"/>
                <a:cs typeface="+mn-cs"/>
              </a:rPr>
              <a:t>схиляється</a:t>
            </a:r>
            <a:r>
              <a:rPr kumimoji="0" lang="ru-RU" sz="2600" b="1" i="0" u="none" strike="noStrike" kern="1200" cap="none" spc="0" normalizeH="0" baseline="0" noProof="0" dirty="0" smtClean="0">
                <a:ln>
                  <a:noFill/>
                </a:ln>
                <a:solidFill>
                  <a:schemeClr val="tx1"/>
                </a:solidFill>
                <a:effectLst/>
                <a:uLnTx/>
                <a:uFillTx/>
                <a:latin typeface="+mn-lt"/>
                <a:ea typeface="+mn-ea"/>
                <a:cs typeface="+mn-cs"/>
              </a:rPr>
              <a:t> до думки</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що</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їхнє</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життя</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рівною</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мірою</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залежить</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і</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від</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них самих,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і</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від</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зовнішніх</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600" b="0" i="0" u="none" strike="noStrike" kern="1200" cap="none" spc="0" normalizeH="0" baseline="0" noProof="0" dirty="0" err="1" smtClean="0">
                <a:ln>
                  <a:noFill/>
                </a:ln>
                <a:solidFill>
                  <a:schemeClr val="tx1"/>
                </a:solidFill>
                <a:effectLst/>
                <a:uLnTx/>
                <a:uFillTx/>
                <a:latin typeface="+mn-lt"/>
                <a:ea typeface="+mn-ea"/>
                <a:cs typeface="+mn-cs"/>
              </a:rPr>
              <a:t>обставин</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- 39%, </a:t>
            </a:r>
          </a:p>
          <a:p>
            <a:pPr marL="274320" lvl="0" indent="-274320">
              <a:spcBef>
                <a:spcPts val="580"/>
              </a:spcBef>
              <a:buClr>
                <a:schemeClr val="accent1"/>
              </a:buClr>
              <a:buSzPct val="85000"/>
            </a:pPr>
            <a:r>
              <a:rPr lang="ru-RU" sz="2600" dirty="0" smtClean="0"/>
              <a:t>22 % - </a:t>
            </a:r>
            <a:r>
              <a:rPr lang="ru-RU" sz="2600" dirty="0" err="1" smtClean="0"/>
              <a:t>демонструє</a:t>
            </a:r>
            <a:r>
              <a:rPr lang="ru-RU" sz="2600" dirty="0" smtClean="0"/>
              <a:t> </a:t>
            </a:r>
            <a:r>
              <a:rPr lang="ru-RU" sz="2600" dirty="0" err="1" smtClean="0"/>
              <a:t>пасивність</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uk-UA"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1"/>
          <p:cNvSpPr>
            <a:spLocks noChangeArrowheads="1"/>
          </p:cNvSpPr>
          <p:nvPr/>
        </p:nvSpPr>
        <p:spPr bwMode="auto">
          <a:xfrm>
            <a:off x="533400" y="533400"/>
            <a:ext cx="8064500" cy="3508375"/>
          </a:xfrm>
          <a:prstGeom prst="rect">
            <a:avLst/>
          </a:prstGeom>
          <a:noFill/>
          <a:ln w="9525">
            <a:noFill/>
            <a:miter lim="800000"/>
            <a:headEnd/>
            <a:tailEnd/>
          </a:ln>
        </p:spPr>
        <p:txBody>
          <a:bodyPr>
            <a:spAutoFit/>
          </a:bodyPr>
          <a:lstStyle/>
          <a:p>
            <a:pPr>
              <a:buFont typeface="Wingdings" pitchFamily="2" charset="2"/>
              <a:buNone/>
            </a:pPr>
            <a:r>
              <a:rPr lang="uk-UA" sz="2800" b="1" u="sng" dirty="0" err="1">
                <a:solidFill>
                  <a:srgbClr val="660066"/>
                </a:solidFill>
              </a:rPr>
              <a:t>Здоров’язбережувальна</a:t>
            </a:r>
            <a:r>
              <a:rPr lang="uk-UA" sz="2800" b="1" u="sng" dirty="0">
                <a:solidFill>
                  <a:srgbClr val="660066"/>
                </a:solidFill>
              </a:rPr>
              <a:t> компетентність</a:t>
            </a:r>
            <a:r>
              <a:rPr lang="uk-UA" sz="2800" b="1" dirty="0">
                <a:solidFill>
                  <a:srgbClr val="660066"/>
                </a:solidFill>
              </a:rPr>
              <a:t> розуміється як цілісне індивідуальне психологічне </a:t>
            </a:r>
            <a:r>
              <a:rPr lang="uk-UA" sz="2800" b="1" u="sng" dirty="0">
                <a:solidFill>
                  <a:srgbClr val="660066"/>
                </a:solidFill>
              </a:rPr>
              <a:t>утворення </a:t>
            </a:r>
            <a:r>
              <a:rPr lang="uk-UA" sz="2800" b="1" dirty="0">
                <a:solidFill>
                  <a:srgbClr val="660066"/>
                </a:solidFill>
              </a:rPr>
              <a:t>особистості, спрямоване на збереження фізичного, соціального, психічного та духовного здоров’я – свого та оточення. </a:t>
            </a:r>
          </a:p>
          <a:p>
            <a:pPr>
              <a:buFont typeface="Wingdings" pitchFamily="2" charset="2"/>
              <a:buNone/>
            </a:pPr>
            <a:r>
              <a:rPr lang="uk-UA" sz="2800" b="1" dirty="0">
                <a:solidFill>
                  <a:srgbClr val="660066"/>
                </a:solidFill>
              </a:rPr>
              <a:t>	Передбачає наявність у людини комплексу сформованих життєвих навичок. </a:t>
            </a:r>
            <a:endParaRPr lang="ru-RU" sz="2800" b="1" dirty="0">
              <a:solidFill>
                <a:srgbClr val="660066"/>
              </a:solidFill>
            </a:endParaRPr>
          </a:p>
        </p:txBody>
      </p:sp>
      <p:sp>
        <p:nvSpPr>
          <p:cNvPr id="24579" name="Прямоугольник 2"/>
          <p:cNvSpPr>
            <a:spLocks noChangeArrowheads="1"/>
          </p:cNvSpPr>
          <p:nvPr/>
        </p:nvSpPr>
        <p:spPr bwMode="auto">
          <a:xfrm>
            <a:off x="228600" y="4191000"/>
            <a:ext cx="4291012" cy="2246769"/>
          </a:xfrm>
          <a:prstGeom prst="rect">
            <a:avLst/>
          </a:prstGeom>
          <a:noFill/>
          <a:ln w="9525">
            <a:noFill/>
            <a:miter lim="800000"/>
            <a:headEnd/>
            <a:tailEnd/>
          </a:ln>
        </p:spPr>
        <p:txBody>
          <a:bodyPr wrap="square">
            <a:spAutoFit/>
          </a:bodyPr>
          <a:lstStyle/>
          <a:p>
            <a:r>
              <a:rPr lang="uk-UA" sz="2000" b="1" dirty="0">
                <a:solidFill>
                  <a:srgbClr val="6600FF"/>
                </a:solidFill>
                <a:cs typeface="Arial" charset="0"/>
              </a:rPr>
              <a:t>Життєві навички</a:t>
            </a:r>
            <a:r>
              <a:rPr lang="uk-UA" sz="2000" dirty="0">
                <a:solidFill>
                  <a:srgbClr val="6600FF"/>
                </a:solidFill>
                <a:cs typeface="Arial" charset="0"/>
              </a:rPr>
              <a:t> — це здатність до адаптивної та позитивної поведінки, що створює для людей можливість ефективно справлятися з вимогами і проблемами щоденного життя (визначення ВООЗ).</a:t>
            </a:r>
          </a:p>
        </p:txBody>
      </p:sp>
      <p:pic>
        <p:nvPicPr>
          <p:cNvPr id="91138" name="Picture 2" descr="http://xvatit.com/upload/medialibrary/817/817aaac653e7363e49396ac16e9af74a.jpg"/>
          <p:cNvPicPr>
            <a:picLocks noChangeAspect="1" noChangeArrowheads="1"/>
          </p:cNvPicPr>
          <p:nvPr/>
        </p:nvPicPr>
        <p:blipFill>
          <a:blip r:embed="rId2" cstate="print"/>
          <a:srcRect/>
          <a:stretch>
            <a:fillRect/>
          </a:stretch>
        </p:blipFill>
        <p:spPr bwMode="auto">
          <a:xfrm>
            <a:off x="5638800" y="4116070"/>
            <a:ext cx="3238500" cy="2580005"/>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2087562"/>
          </a:xfrm>
        </p:spPr>
        <p:txBody>
          <a:bodyPr>
            <a:normAutofit fontScale="90000"/>
          </a:bodyPr>
          <a:lstStyle/>
          <a:p>
            <a:r>
              <a:rPr lang="ru-RU" dirty="0" smtClean="0">
                <a:solidFill>
                  <a:schemeClr val="tx1"/>
                </a:solidFill>
                <a:latin typeface="+mn-lt"/>
                <a:ea typeface="+mn-ea"/>
                <a:cs typeface="+mn-cs"/>
              </a:rPr>
              <a:t> </a:t>
            </a:r>
            <a:r>
              <a:rPr lang="uk-UA" dirty="0" smtClean="0">
                <a:solidFill>
                  <a:schemeClr val="tx1"/>
                </a:solidFill>
                <a:latin typeface="+mn-lt"/>
                <a:ea typeface="+mn-ea"/>
                <a:cs typeface="+mn-cs"/>
              </a:rPr>
              <a:t>Стратегічні цілі щодо зміцнення здоров'я молоді передбачають наступні напрями здорового способу життя:</a:t>
            </a:r>
            <a:endParaRPr lang="uk-UA" dirty="0"/>
          </a:p>
        </p:txBody>
      </p:sp>
      <p:sp>
        <p:nvSpPr>
          <p:cNvPr id="3" name="Содержимое 2"/>
          <p:cNvSpPr>
            <a:spLocks noGrp="1"/>
          </p:cNvSpPr>
          <p:nvPr>
            <p:ph sz="quarter" idx="1"/>
          </p:nvPr>
        </p:nvSpPr>
        <p:spPr>
          <a:xfrm>
            <a:off x="914400" y="2286000"/>
            <a:ext cx="7772400" cy="4191000"/>
          </a:xfrm>
        </p:spPr>
        <p:txBody>
          <a:bodyPr>
            <a:noAutofit/>
          </a:bodyPr>
          <a:lstStyle/>
          <a:p>
            <a:r>
              <a:rPr lang="uk-UA" sz="2800" dirty="0" smtClean="0">
                <a:solidFill>
                  <a:schemeClr val="tx1"/>
                </a:solidFill>
                <a:latin typeface="+mn-lt"/>
                <a:ea typeface="+mn-ea"/>
                <a:cs typeface="+mn-cs"/>
              </a:rPr>
              <a:t>Фізична культура </a:t>
            </a:r>
          </a:p>
          <a:p>
            <a:r>
              <a:rPr lang="uk-UA" sz="2800" dirty="0" smtClean="0">
                <a:solidFill>
                  <a:schemeClr val="tx1"/>
                </a:solidFill>
                <a:latin typeface="+mn-lt"/>
                <a:ea typeface="+mn-ea"/>
                <a:cs typeface="+mn-cs"/>
              </a:rPr>
              <a:t>Раціональне харчування </a:t>
            </a:r>
          </a:p>
          <a:p>
            <a:r>
              <a:rPr lang="uk-UA" sz="2800" dirty="0" smtClean="0">
                <a:solidFill>
                  <a:schemeClr val="tx1"/>
                </a:solidFill>
                <a:latin typeface="+mn-lt"/>
                <a:ea typeface="+mn-ea"/>
                <a:cs typeface="+mn-cs"/>
              </a:rPr>
              <a:t>Відмова від паління </a:t>
            </a:r>
          </a:p>
          <a:p>
            <a:r>
              <a:rPr lang="uk-UA" sz="2800" dirty="0" smtClean="0">
                <a:solidFill>
                  <a:schemeClr val="tx1"/>
                </a:solidFill>
                <a:latin typeface="+mn-lt"/>
                <a:ea typeface="+mn-ea"/>
                <a:cs typeface="+mn-cs"/>
              </a:rPr>
              <a:t>Відмова від наркотиків</a:t>
            </a:r>
          </a:p>
          <a:p>
            <a:r>
              <a:rPr lang="uk-UA" sz="2800" dirty="0" smtClean="0">
                <a:solidFill>
                  <a:schemeClr val="tx1"/>
                </a:solidFill>
                <a:latin typeface="+mn-lt"/>
                <a:ea typeface="+mn-ea"/>
                <a:cs typeface="+mn-cs"/>
              </a:rPr>
              <a:t>Відмова від алкоголю</a:t>
            </a:r>
          </a:p>
          <a:p>
            <a:r>
              <a:rPr lang="uk-UA" sz="2800" dirty="0" smtClean="0">
                <a:solidFill>
                  <a:schemeClr val="tx1"/>
                </a:solidFill>
                <a:latin typeface="+mn-lt"/>
                <a:ea typeface="+mn-ea"/>
                <a:cs typeface="+mn-cs"/>
              </a:rPr>
              <a:t>Самоконтроль </a:t>
            </a:r>
            <a:r>
              <a:rPr lang="uk-UA" sz="2800" dirty="0" smtClean="0"/>
              <a:t>свого здоров'я</a:t>
            </a:r>
            <a:endParaRPr lang="uk-UA" sz="2800" dirty="0" smtClean="0">
              <a:solidFill>
                <a:schemeClr val="tx1"/>
              </a:solidFill>
              <a:latin typeface="+mn-lt"/>
              <a:ea typeface="+mn-ea"/>
              <a:cs typeface="+mn-cs"/>
            </a:endParaRPr>
          </a:p>
          <a:p>
            <a:r>
              <a:rPr lang="uk-UA" sz="2800" dirty="0" smtClean="0">
                <a:solidFill>
                  <a:schemeClr val="tx1"/>
                </a:solidFill>
                <a:latin typeface="+mn-lt"/>
                <a:ea typeface="+mn-ea"/>
                <a:cs typeface="+mn-cs"/>
              </a:rPr>
              <a:t>Етика; </a:t>
            </a:r>
          </a:p>
          <a:p>
            <a:r>
              <a:rPr lang="uk-UA" sz="2800" dirty="0" smtClean="0">
                <a:solidFill>
                  <a:schemeClr val="tx1"/>
                </a:solidFill>
                <a:latin typeface="+mn-lt"/>
                <a:ea typeface="+mn-ea"/>
                <a:cs typeface="+mn-cs"/>
              </a:rPr>
              <a:t>Сексуальне та репродуктивне здоров'я </a:t>
            </a:r>
          </a:p>
          <a:p>
            <a:pPr>
              <a:buNone/>
            </a:pPr>
            <a:endParaRPr lang="uk-UA" sz="2800" dirty="0"/>
          </a:p>
        </p:txBody>
      </p:sp>
      <p:pic>
        <p:nvPicPr>
          <p:cNvPr id="89090" name="Picture 2" descr="http://boombob.ru/img/picture/Jun/23/87ec8639de9be6779c0df8d357164795/4.jpg"/>
          <p:cNvPicPr>
            <a:picLocks noChangeAspect="1" noChangeArrowheads="1"/>
          </p:cNvPicPr>
          <p:nvPr/>
        </p:nvPicPr>
        <p:blipFill>
          <a:blip r:embed="rId2" cstate="print"/>
          <a:srcRect/>
          <a:stretch>
            <a:fillRect/>
          </a:stretch>
        </p:blipFill>
        <p:spPr bwMode="auto">
          <a:xfrm>
            <a:off x="6477000" y="2057400"/>
            <a:ext cx="2667000" cy="2819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bonduelle.ua/files/2012/10/%D0%95%D1%84%D0%B5%D0%BA%D1%82-%D1%84%D1%96%D0%B7%D0%B8%D1%87%D0%BD%D0%B8%D1%85-%D0%B2%D0%BF%D1%80%D0%B0%D0%B2-%D0%B7%D0%B4%D0%BE%D1%80%D0%BE%D0%B2%D0%B8%D0%B9-%D1%81%D0%BF%D0%BE%D1%81%D1%96%D0%B1-%D0%B6%D0%B8%D1%82%D1%82%D1%8F-%D1%82%D0%B0-%D0%B3%D0%B0%D1%80%D0%BD%D0%B5-%D1%81%D0%B0%D0%BC%D0%BE%D0%BF%D0%BE%D1%87%D1%83%D1%82%D1%82%D1%8F-%D1%86%D1%96%D0%BB%D0%B8%D0%B9-%D1%80%D1%96%D0%BA.jpg"/>
          <p:cNvPicPr>
            <a:picLocks noChangeAspect="1" noChangeArrowheads="1"/>
          </p:cNvPicPr>
          <p:nvPr/>
        </p:nvPicPr>
        <p:blipFill>
          <a:blip r:embed="rId2" cstate="print"/>
          <a:srcRect/>
          <a:stretch>
            <a:fillRect/>
          </a:stretch>
        </p:blipFill>
        <p:spPr bwMode="auto">
          <a:xfrm>
            <a:off x="0" y="3505201"/>
            <a:ext cx="9144000" cy="3352800"/>
          </a:xfrm>
          <a:prstGeom prst="rect">
            <a:avLst/>
          </a:prstGeom>
          <a:noFill/>
        </p:spPr>
      </p:pic>
      <p:sp>
        <p:nvSpPr>
          <p:cNvPr id="7170" name="Rectangle 2"/>
          <p:cNvSpPr>
            <a:spLocks noGrp="1" noChangeArrowheads="1"/>
          </p:cNvSpPr>
          <p:nvPr>
            <p:ph type="title"/>
          </p:nvPr>
        </p:nvSpPr>
        <p:spPr>
          <a:xfrm>
            <a:off x="457200" y="274639"/>
            <a:ext cx="8362950" cy="3763961"/>
          </a:xfrm>
        </p:spPr>
        <p:txBody>
          <a:bodyPr>
            <a:noAutofit/>
          </a:bodyPr>
          <a:lstStyle/>
          <a:p>
            <a:pPr algn="ctr"/>
            <a:r>
              <a:rPr lang="uk-UA" b="1" dirty="0" smtClean="0">
                <a:solidFill>
                  <a:schemeClr val="accent2">
                    <a:lumMod val="50000"/>
                  </a:schemeClr>
                </a:solidFill>
                <a:effectLst>
                  <a:outerShdw blurRad="38100" dist="38100" dir="2700000" algn="tl">
                    <a:srgbClr val="C0C0C0"/>
                  </a:outerShdw>
                </a:effectLst>
                <a:latin typeface="Times New Roman" pitchFamily="18" charset="0"/>
              </a:rPr>
              <a:t>Здоров'я людини тісно пов'язано з її навчанням, роботою та соціальним і особистим життям: чим кращим буде здоров'я, тим більше буде бажань і можливостей для реалізації людини!</a:t>
            </a:r>
            <a:endParaRPr lang="ru-RU" dirty="0">
              <a:solidFill>
                <a:srgbClr val="FF0000"/>
              </a:solidFill>
              <a:latin typeface="Georg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914400" y="685800"/>
            <a:ext cx="7772400" cy="3657600"/>
          </a:xfrm>
        </p:spPr>
        <p:txBody>
          <a:bodyPr>
            <a:normAutofit/>
          </a:bodyPr>
          <a:lstStyle/>
          <a:p>
            <a:pPr>
              <a:buNone/>
            </a:pPr>
            <a:r>
              <a:rPr lang="uk-UA" dirty="0" smtClean="0"/>
              <a:t>		</a:t>
            </a:r>
            <a:r>
              <a:rPr lang="uk-UA" b="1" i="1" dirty="0" smtClean="0">
                <a:solidFill>
                  <a:srgbClr val="FF0000"/>
                </a:solidFill>
              </a:rPr>
              <a:t>Цінності</a:t>
            </a:r>
            <a:r>
              <a:rPr lang="uk-UA" b="1" i="1" dirty="0" smtClean="0"/>
              <a:t> </a:t>
            </a:r>
            <a:r>
              <a:rPr lang="uk-UA" dirty="0" smtClean="0"/>
              <a:t>– це те, що для людей є найвищим і до чого можна ставитися з пошаною, визнанням. Це також певні ідеї, завдяки яким люди задовольняють свої інтереси і потреби. </a:t>
            </a:r>
          </a:p>
          <a:p>
            <a:pPr>
              <a:buNone/>
            </a:pPr>
            <a:r>
              <a:rPr lang="uk-UA" dirty="0" smtClean="0"/>
              <a:t>		</a:t>
            </a:r>
            <a:r>
              <a:rPr lang="uk-UA" b="1" i="1" dirty="0" smtClean="0">
                <a:solidFill>
                  <a:srgbClr val="FF0000"/>
                </a:solidFill>
              </a:rPr>
              <a:t>Ціннісні орієнтації </a:t>
            </a:r>
            <a:r>
              <a:rPr lang="uk-UA" dirty="0" smtClean="0"/>
              <a:t>є частиною системи оцінок і відношень особистості, надають змісту і напрямку особистісним позиціям, поведінці, вчинкам.</a:t>
            </a:r>
            <a:endParaRPr lang="ru-RU" dirty="0" smtClean="0"/>
          </a:p>
          <a:p>
            <a:endParaRPr lang="uk-UA" dirty="0"/>
          </a:p>
        </p:txBody>
      </p:sp>
      <p:pic>
        <p:nvPicPr>
          <p:cNvPr id="12290" name="Picture 2" descr="http://donstar.ucoz.ua/_si/0/s05922662.jpg"/>
          <p:cNvPicPr>
            <a:picLocks noChangeAspect="1" noChangeArrowheads="1"/>
          </p:cNvPicPr>
          <p:nvPr/>
        </p:nvPicPr>
        <p:blipFill>
          <a:blip r:embed="rId2" cstate="print"/>
          <a:srcRect/>
          <a:stretch>
            <a:fillRect/>
          </a:stretch>
        </p:blipFill>
        <p:spPr bwMode="auto">
          <a:xfrm>
            <a:off x="3810000" y="3962400"/>
            <a:ext cx="3810000" cy="252412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914400" y="381000"/>
            <a:ext cx="7772400" cy="5638800"/>
          </a:xfrm>
        </p:spPr>
        <p:txBody>
          <a:bodyPr>
            <a:normAutofit/>
          </a:bodyPr>
          <a:lstStyle/>
          <a:p>
            <a:pPr>
              <a:buNone/>
            </a:pPr>
            <a:r>
              <a:rPr lang="uk-UA" dirty="0" smtClean="0"/>
              <a:t>		</a:t>
            </a:r>
            <a:r>
              <a:rPr lang="uk-UA" sz="3200" dirty="0" smtClean="0"/>
              <a:t>У свідомості сучасної молоді формується тип особистості, характерний для західного суспільства – особистості, яка насамперед цінує себе і вважає, що її діяльність, успіх у житті і т. п. залежать саме від неї. </a:t>
            </a:r>
          </a:p>
          <a:p>
            <a:pPr>
              <a:buNone/>
            </a:pPr>
            <a:endParaRPr lang="uk-UA" dirty="0"/>
          </a:p>
        </p:txBody>
      </p:sp>
      <p:pic>
        <p:nvPicPr>
          <p:cNvPr id="11266" name="Picture 2" descr="https://encrypted-tbn2.gstatic.com/images?q=tbn:ANd9GcRiXcwCN0Xd1UlBTaZCzf_tghAT2_NyPaYSn3itrIdR8dHkrqUM"/>
          <p:cNvPicPr>
            <a:picLocks noChangeAspect="1" noChangeArrowheads="1"/>
          </p:cNvPicPr>
          <p:nvPr/>
        </p:nvPicPr>
        <p:blipFill>
          <a:blip r:embed="rId2" cstate="print"/>
          <a:srcRect/>
          <a:stretch>
            <a:fillRect/>
          </a:stretch>
        </p:blipFill>
        <p:spPr bwMode="auto">
          <a:xfrm>
            <a:off x="3886200" y="3512024"/>
            <a:ext cx="4076700" cy="285977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Прямоугольник 1"/>
          <p:cNvSpPr>
            <a:spLocks noChangeArrowheads="1"/>
          </p:cNvSpPr>
          <p:nvPr/>
        </p:nvSpPr>
        <p:spPr bwMode="auto">
          <a:xfrm>
            <a:off x="468313" y="685801"/>
            <a:ext cx="8461375" cy="6555641"/>
          </a:xfrm>
          <a:prstGeom prst="rect">
            <a:avLst/>
          </a:prstGeom>
          <a:noFill/>
          <a:ln w="9525">
            <a:noFill/>
            <a:miter lim="800000"/>
            <a:headEnd/>
            <a:tailEnd/>
          </a:ln>
        </p:spPr>
        <p:txBody>
          <a:bodyPr wrap="square">
            <a:spAutoFit/>
          </a:bodyPr>
          <a:lstStyle/>
          <a:p>
            <a:r>
              <a:rPr lang="uk-UA" sz="2800" b="1" i="1" dirty="0">
                <a:solidFill>
                  <a:srgbClr val="FF0000"/>
                </a:solidFill>
              </a:rPr>
              <a:t>Здоров’я</a:t>
            </a:r>
            <a:r>
              <a:rPr lang="uk-UA" sz="2800" i="1" dirty="0"/>
              <a:t> </a:t>
            </a:r>
            <a:r>
              <a:rPr lang="uk-UA" sz="2800" i="1" dirty="0">
                <a:solidFill>
                  <a:srgbClr val="1C07B9"/>
                </a:solidFill>
              </a:rPr>
              <a:t>– </a:t>
            </a:r>
            <a:r>
              <a:rPr lang="uk-UA" sz="2800" b="1" dirty="0">
                <a:solidFill>
                  <a:srgbClr val="1C07B9"/>
                </a:solidFill>
              </a:rPr>
              <a:t>це стан повного фізичного, психічного і соціального благополуччя, </a:t>
            </a:r>
            <a:br>
              <a:rPr lang="uk-UA" sz="2800" b="1" dirty="0">
                <a:solidFill>
                  <a:srgbClr val="1C07B9"/>
                </a:solidFill>
              </a:rPr>
            </a:br>
            <a:r>
              <a:rPr lang="uk-UA" sz="2800" b="1" dirty="0">
                <a:solidFill>
                  <a:srgbClr val="1C07B9"/>
                </a:solidFill>
              </a:rPr>
              <a:t>а не тільки відсутність хвороб та фізичних вад (ВООЗ, 1948 р.)</a:t>
            </a:r>
          </a:p>
          <a:p>
            <a:endParaRPr lang="uk-UA" sz="2800" b="1" dirty="0">
              <a:solidFill>
                <a:srgbClr val="1C07B9"/>
              </a:solidFill>
            </a:endParaRPr>
          </a:p>
          <a:p>
            <a:r>
              <a:rPr lang="uk-UA" sz="2400" i="1" dirty="0"/>
              <a:t>Світова наука передбачає </a:t>
            </a:r>
            <a:br>
              <a:rPr lang="uk-UA" sz="2400" i="1" dirty="0"/>
            </a:br>
            <a:r>
              <a:rPr lang="uk-UA" sz="2400" i="1" dirty="0"/>
              <a:t>цілісний (</a:t>
            </a:r>
            <a:r>
              <a:rPr lang="uk-UA" sz="2400" i="1" dirty="0" err="1"/>
              <a:t>холістичний</a:t>
            </a:r>
            <a:r>
              <a:rPr lang="uk-UA" sz="2400" i="1" dirty="0"/>
              <a:t>) підхід до здоров’я. </a:t>
            </a:r>
            <a:br>
              <a:rPr lang="uk-UA" sz="2400" i="1" dirty="0"/>
            </a:br>
            <a:r>
              <a:rPr lang="uk-UA" sz="2400" i="1" dirty="0"/>
              <a:t>Усі складові здоров’я невід’ємні одна </a:t>
            </a:r>
            <a:br>
              <a:rPr lang="uk-UA" sz="2400" i="1" dirty="0"/>
            </a:br>
            <a:r>
              <a:rPr lang="uk-UA" sz="2400" i="1" dirty="0"/>
              <a:t>від одної, тісно взаємопов’язані, </a:t>
            </a:r>
            <a:br>
              <a:rPr lang="uk-UA" sz="2400" i="1" dirty="0"/>
            </a:br>
            <a:r>
              <a:rPr lang="uk-UA" sz="2400" i="1" dirty="0"/>
              <a:t>діють одночасно, </a:t>
            </a:r>
            <a:br>
              <a:rPr lang="uk-UA" sz="2400" i="1" dirty="0"/>
            </a:br>
            <a:r>
              <a:rPr lang="uk-UA" sz="2400" i="1" dirty="0"/>
              <a:t>а їх інтегрований вплив визначає </a:t>
            </a:r>
            <a:br>
              <a:rPr lang="uk-UA" sz="2400" i="1" dirty="0"/>
            </a:br>
            <a:r>
              <a:rPr lang="uk-UA" sz="2400" i="1" dirty="0"/>
              <a:t>стан здоров’я людини. </a:t>
            </a:r>
            <a:endParaRPr lang="ru-RU" sz="2400" dirty="0"/>
          </a:p>
          <a:p>
            <a:endParaRPr lang="uk-UA" sz="2800" b="1" dirty="0">
              <a:solidFill>
                <a:srgbClr val="1C07B9"/>
              </a:solidFill>
            </a:endParaRPr>
          </a:p>
          <a:p>
            <a:endParaRPr lang="uk-UA" sz="2800" b="1" dirty="0">
              <a:solidFill>
                <a:srgbClr val="1C07B9"/>
              </a:solidFill>
            </a:endParaRPr>
          </a:p>
          <a:p>
            <a:endParaRPr lang="uk-UA" sz="2800" b="1" dirty="0">
              <a:solidFill>
                <a:srgbClr val="1C07B9"/>
              </a:solidFill>
            </a:endParaRPr>
          </a:p>
          <a:p>
            <a:endParaRPr lang="uk-UA" sz="2800" b="1" dirty="0">
              <a:solidFill>
                <a:srgbClr val="1C07B9"/>
              </a:solidFill>
            </a:endParaRPr>
          </a:p>
        </p:txBody>
      </p:sp>
      <p:pic>
        <p:nvPicPr>
          <p:cNvPr id="20483"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88125" y="3000375"/>
            <a:ext cx="2555875" cy="2554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557213" y="928080"/>
            <a:ext cx="8532812" cy="4893647"/>
          </a:xfrm>
          <a:prstGeom prst="rect">
            <a:avLst/>
          </a:prstGeom>
          <a:noFill/>
          <a:ln w="9525">
            <a:noFill/>
            <a:miter lim="800000"/>
            <a:headEnd/>
            <a:tailEnd/>
          </a:ln>
        </p:spPr>
        <p:txBody>
          <a:bodyPr wrap="square" anchor="ctr">
            <a:spAutoFit/>
          </a:bodyPr>
          <a:lstStyle/>
          <a:p>
            <a:pPr eaLnBrk="0" hangingPunct="0">
              <a:tabLst>
                <a:tab pos="571500" algn="l"/>
              </a:tabLst>
            </a:pPr>
            <a:r>
              <a:rPr lang="uk-UA" sz="2400" b="1" dirty="0">
                <a:solidFill>
                  <a:srgbClr val="002060"/>
                </a:solidFill>
                <a:cs typeface="Arial" charset="0"/>
              </a:rPr>
              <a:t>За сучасними науковими підходами структурними складовими здоров’я визначено:</a:t>
            </a:r>
            <a:endParaRPr lang="ru-RU" sz="2400" b="1" dirty="0">
              <a:solidFill>
                <a:srgbClr val="002060"/>
              </a:solidFill>
              <a:cs typeface="Arial" charset="0"/>
            </a:endParaRPr>
          </a:p>
          <a:p>
            <a:pPr eaLnBrk="0" hangingPunct="0">
              <a:buFontTx/>
              <a:buChar char="•"/>
              <a:tabLst>
                <a:tab pos="571500" algn="l"/>
              </a:tabLst>
            </a:pPr>
            <a:r>
              <a:rPr lang="uk-UA" sz="2400" b="1" dirty="0">
                <a:solidFill>
                  <a:srgbClr val="006600"/>
                </a:solidFill>
                <a:cs typeface="Arial" charset="0"/>
              </a:rPr>
              <a:t>фізичне здоров’я, що розглядається як поточний стан функціональних органів і систем організму;</a:t>
            </a:r>
          </a:p>
          <a:p>
            <a:pPr eaLnBrk="0" hangingPunct="0">
              <a:tabLst>
                <a:tab pos="571500" algn="l"/>
              </a:tabLst>
            </a:pPr>
            <a:endParaRPr lang="ru-RU" sz="2400" b="1" dirty="0">
              <a:solidFill>
                <a:srgbClr val="006600"/>
              </a:solidFill>
              <a:cs typeface="Arial" charset="0"/>
            </a:endParaRPr>
          </a:p>
          <a:p>
            <a:pPr eaLnBrk="0" hangingPunct="0">
              <a:buFontTx/>
              <a:buChar char="•"/>
              <a:tabLst>
                <a:tab pos="571500" algn="l"/>
              </a:tabLst>
            </a:pPr>
            <a:r>
              <a:rPr lang="uk-UA" sz="2400" b="1" dirty="0">
                <a:solidFill>
                  <a:srgbClr val="002060"/>
                </a:solidFill>
                <a:cs typeface="Arial" charset="0"/>
              </a:rPr>
              <a:t>психічне здоров’я – стан психічної сфери людини, який характеризується загальним душевним комфортом, забезпечує адекватну регуляцію поведінки й обумовлений потребами біологічного і соціального характеру;</a:t>
            </a:r>
          </a:p>
          <a:p>
            <a:pPr eaLnBrk="0" hangingPunct="0">
              <a:tabLst>
                <a:tab pos="571500" algn="l"/>
              </a:tabLst>
            </a:pPr>
            <a:endParaRPr lang="ru-RU" sz="2400" b="1" dirty="0">
              <a:solidFill>
                <a:srgbClr val="002060"/>
              </a:solidFill>
              <a:cs typeface="Arial" charset="0"/>
            </a:endParaRPr>
          </a:p>
          <a:p>
            <a:pPr eaLnBrk="0" hangingPunct="0">
              <a:buFontTx/>
              <a:buChar char="•"/>
              <a:tabLst>
                <a:tab pos="571500" algn="l"/>
              </a:tabLst>
            </a:pPr>
            <a:r>
              <a:rPr lang="uk-UA" sz="2400" b="1" dirty="0">
                <a:solidFill>
                  <a:srgbClr val="6600FF"/>
                </a:solidFill>
                <a:cs typeface="Arial" charset="0"/>
              </a:rPr>
              <a:t>соціальне здоров’я – система цінностей, настанов і мотивів поведінки в соціальному середовищі.</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04800" y="381000"/>
            <a:ext cx="6705600" cy="4495800"/>
          </a:xfrm>
        </p:spPr>
        <p:txBody>
          <a:bodyPr>
            <a:normAutofit lnSpcReduction="10000"/>
          </a:bodyPr>
          <a:lstStyle/>
          <a:p>
            <a:pPr>
              <a:buNone/>
            </a:pPr>
            <a:r>
              <a:rPr lang="ru-RU" i="1" dirty="0" smtClean="0"/>
              <a:t>		</a:t>
            </a:r>
            <a:r>
              <a:rPr lang="uk-UA" sz="3200" b="1" i="1" dirty="0" smtClean="0">
                <a:solidFill>
                  <a:srgbClr val="00B050"/>
                </a:solidFill>
              </a:rPr>
              <a:t>Здоровий спосіб життя</a:t>
            </a:r>
            <a:r>
              <a:rPr lang="uk-UA" sz="3200" dirty="0" smtClean="0"/>
              <a:t> - це спосіб життєдіяльності, направлений на збереження та покращення здоров’я людей. Сповідування ідеології здорового </a:t>
            </a:r>
            <a:r>
              <a:rPr lang="uk-UA" sz="3200" dirty="0" smtClean="0"/>
              <a:t>способу </a:t>
            </a:r>
            <a:r>
              <a:rPr lang="uk-UA" sz="3200" dirty="0" smtClean="0"/>
              <a:t>життя передбачає зміну ставлення індивідуума та суспільства до стану  особистого (а через нього і суспільного) здоров’я.</a:t>
            </a:r>
          </a:p>
          <a:p>
            <a:endParaRPr lang="uk-UA" dirty="0"/>
          </a:p>
        </p:txBody>
      </p:sp>
      <p:pic>
        <p:nvPicPr>
          <p:cNvPr id="4" name="Picture 5" descr="1243850222_lifestyle"/>
          <p:cNvPicPr>
            <a:picLocks noChangeAspect="1" noChangeArrowheads="1"/>
          </p:cNvPicPr>
          <p:nvPr/>
        </p:nvPicPr>
        <p:blipFill>
          <a:blip r:embed="rId2" cstate="print"/>
          <a:srcRect/>
          <a:stretch>
            <a:fillRect/>
          </a:stretch>
        </p:blipFill>
        <p:spPr bwMode="auto">
          <a:xfrm>
            <a:off x="6550025" y="3905250"/>
            <a:ext cx="2593975" cy="29527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762000" y="685800"/>
            <a:ext cx="7786688" cy="1938337"/>
          </a:xfrm>
          <a:prstGeom prst="rect">
            <a:avLst/>
          </a:prstGeom>
          <a:noFill/>
          <a:ln w="9525">
            <a:noFill/>
            <a:miter lim="800000"/>
            <a:headEnd/>
            <a:tailEnd/>
          </a:ln>
        </p:spPr>
        <p:txBody>
          <a:bodyPr anchor="ctr">
            <a:spAutoFit/>
          </a:bodyPr>
          <a:lstStyle/>
          <a:p>
            <a:pPr indent="342900" algn="just" eaLnBrk="0" hangingPunct="0"/>
            <a:r>
              <a:rPr lang="uk-UA" sz="2000" b="1" i="1" dirty="0">
                <a:solidFill>
                  <a:srgbClr val="1C07B9"/>
                </a:solidFill>
                <a:cs typeface="Times New Roman" pitchFamily="18" charset="0"/>
              </a:rPr>
              <a:t>Здоровий спосіб </a:t>
            </a:r>
            <a:r>
              <a:rPr lang="uk-UA" sz="2000" b="1" dirty="0">
                <a:solidFill>
                  <a:srgbClr val="1C07B9"/>
                </a:solidFill>
                <a:cs typeface="Times New Roman" pitchFamily="18" charset="0"/>
              </a:rPr>
              <a:t>життя трактується як сукупність ціннісних орієнтацій та настанов, звичок, режиму і темпу життя, спрямованих на оптимальне збереження, зміцнення, формування, відтворення і передачу здоров’я, що може бути досягнуто в процесі навчання і виховання, спілкування, праці й відпочинку.</a:t>
            </a:r>
            <a:endParaRPr lang="uk-UA" sz="2000" b="1" dirty="0">
              <a:solidFill>
                <a:srgbClr val="1C07B9"/>
              </a:solidFill>
            </a:endParaRPr>
          </a:p>
        </p:txBody>
      </p:sp>
      <p:sp>
        <p:nvSpPr>
          <p:cNvPr id="22531" name="Rectangle 2"/>
          <p:cNvSpPr>
            <a:spLocks noChangeArrowheads="1"/>
          </p:cNvSpPr>
          <p:nvPr/>
        </p:nvSpPr>
        <p:spPr bwMode="auto">
          <a:xfrm>
            <a:off x="2895600" y="2819400"/>
            <a:ext cx="6000750" cy="1754187"/>
          </a:xfrm>
          <a:prstGeom prst="rect">
            <a:avLst/>
          </a:prstGeom>
          <a:noFill/>
          <a:ln w="9525">
            <a:noFill/>
            <a:miter lim="800000"/>
            <a:headEnd/>
            <a:tailEnd/>
          </a:ln>
        </p:spPr>
        <p:txBody>
          <a:bodyPr anchor="ctr">
            <a:spAutoFit/>
          </a:bodyPr>
          <a:lstStyle/>
          <a:p>
            <a:pPr indent="342900" algn="just" eaLnBrk="0" hangingPunct="0"/>
            <a:r>
              <a:rPr lang="uk-UA" i="1" dirty="0">
                <a:cs typeface="Times New Roman" pitchFamily="18" charset="0"/>
              </a:rPr>
              <a:t>Здоровий спосіб життя – це індивідуальна система поведінки людини, яка спрямована на раціональне задоволення біологічних та соціальних потреб, позитивні емоції, профілактику хвороб та нещасних випадків, що веде до повного фізичного, психологічного та соціального благополуччя.</a:t>
            </a:r>
            <a:endParaRPr lang="uk-UA" dirty="0"/>
          </a:p>
        </p:txBody>
      </p:sp>
      <p:pic>
        <p:nvPicPr>
          <p:cNvPr id="71682" name="Picture 2" descr="http://3.bp.blogspot.com/-bTux9ot2S9o/UnufYGOSnlI/AAAAAAAAAFg/hkw2hoNALII/s1600/%D0%A4%D0%BE%D1%82%D0%BE%D0%BA%D0%BE%D0%BB%D0%B0%D0%B6.jpg"/>
          <p:cNvPicPr>
            <a:picLocks noChangeAspect="1" noChangeArrowheads="1"/>
          </p:cNvPicPr>
          <p:nvPr/>
        </p:nvPicPr>
        <p:blipFill>
          <a:blip r:embed="rId2" cstate="print"/>
          <a:srcRect/>
          <a:stretch>
            <a:fillRect/>
          </a:stretch>
        </p:blipFill>
        <p:spPr bwMode="auto">
          <a:xfrm>
            <a:off x="381000" y="4572000"/>
            <a:ext cx="3169920" cy="1981200"/>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457200" y="762000"/>
            <a:ext cx="7000875" cy="3046413"/>
          </a:xfrm>
          <a:prstGeom prst="rect">
            <a:avLst/>
          </a:prstGeom>
          <a:solidFill>
            <a:srgbClr val="FFFFFF"/>
          </a:solidFill>
          <a:ln w="9525">
            <a:noFill/>
            <a:miter lim="800000"/>
            <a:headEnd/>
            <a:tailEnd/>
          </a:ln>
        </p:spPr>
        <p:txBody>
          <a:bodyPr anchor="ctr">
            <a:spAutoFit/>
          </a:bodyPr>
          <a:lstStyle/>
          <a:p>
            <a:pPr indent="450850" eaLnBrk="0" hangingPunct="0"/>
            <a:r>
              <a:rPr lang="uk-UA" sz="2400" b="1" dirty="0">
                <a:solidFill>
                  <a:srgbClr val="7030A0"/>
                </a:solidFill>
                <a:cs typeface="Times New Roman" pitchFamily="18" charset="0"/>
              </a:rPr>
              <a:t>Культура здоров’я - невід’ємна складова загальної культури особистості, забезпечує певний рівень знань, умінь, навичок її з питань формування, збереження, відтворення та зміцнення власного здоров’я і характеризується високим рівнем культури поведінки стосовно здоров’я оточуючих.</a:t>
            </a:r>
            <a:endParaRPr lang="uk-UA" sz="2400" b="1" dirty="0">
              <a:solidFill>
                <a:srgbClr val="7030A0"/>
              </a:solidFill>
            </a:endParaRPr>
          </a:p>
        </p:txBody>
      </p:sp>
      <p:sp>
        <p:nvSpPr>
          <p:cNvPr id="23555" name="Rectangle 2"/>
          <p:cNvSpPr>
            <a:spLocks noChangeArrowheads="1"/>
          </p:cNvSpPr>
          <p:nvPr/>
        </p:nvSpPr>
        <p:spPr bwMode="auto">
          <a:xfrm>
            <a:off x="1785938" y="4419600"/>
            <a:ext cx="7358062" cy="1477963"/>
          </a:xfrm>
          <a:prstGeom prst="rect">
            <a:avLst/>
          </a:prstGeom>
          <a:noFill/>
          <a:ln w="9525">
            <a:noFill/>
            <a:miter lim="800000"/>
            <a:headEnd/>
            <a:tailEnd/>
          </a:ln>
        </p:spPr>
        <p:txBody>
          <a:bodyPr anchor="ctr">
            <a:spAutoFit/>
          </a:bodyPr>
          <a:lstStyle/>
          <a:p>
            <a:pPr indent="342900" algn="just" eaLnBrk="0" hangingPunct="0"/>
            <a:r>
              <a:rPr lang="uk-UA" i="1" dirty="0">
                <a:cs typeface="Times New Roman" pitchFamily="18" charset="0"/>
              </a:rPr>
              <a:t>Від рівня культури здоров’я людини залежить збереження і відтворення її власного здоров’я. Культура здоров’я включає не тільки певну систему знань про здоров’я, а й відповідну поведінку щодо його збереження і зміцнення. Культура здоров’я входить до системи найважливіших людських цінностей. </a:t>
            </a:r>
            <a:endParaRPr lang="uk-UA"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6"/>
          <p:cNvGraphicFramePr>
            <a:graphicFrameLocks noChangeAspect="1"/>
          </p:cNvGraphicFramePr>
          <p:nvPr/>
        </p:nvGraphicFramePr>
        <p:xfrm>
          <a:off x="1403350" y="1628775"/>
          <a:ext cx="6997700" cy="4525963"/>
        </p:xfrm>
        <a:graphic>
          <a:graphicData uri="http://schemas.openxmlformats.org/presentationml/2006/ole">
            <p:oleObj spid="_x0000_s69634" name="Диаграмма" r:id="rId3" imgW="8629785" imgH="5581560" progId="MSGraph.Chart.8">
              <p:embed followColorScheme="full"/>
            </p:oleObj>
          </a:graphicData>
        </a:graphic>
      </p:graphicFrame>
      <p:sp>
        <p:nvSpPr>
          <p:cNvPr id="2051" name="Text Box 8"/>
          <p:cNvSpPr txBox="1">
            <a:spLocks noChangeArrowheads="1"/>
          </p:cNvSpPr>
          <p:nvPr/>
        </p:nvSpPr>
        <p:spPr bwMode="auto">
          <a:xfrm>
            <a:off x="2051050" y="1844675"/>
            <a:ext cx="1447800" cy="519113"/>
          </a:xfrm>
          <a:prstGeom prst="rect">
            <a:avLst/>
          </a:prstGeom>
          <a:noFill/>
          <a:ln w="9525">
            <a:noFill/>
            <a:miter lim="800000"/>
            <a:headEnd/>
            <a:tailEnd/>
          </a:ln>
        </p:spPr>
        <p:txBody>
          <a:bodyPr>
            <a:spAutoFit/>
          </a:bodyPr>
          <a:lstStyle/>
          <a:p>
            <a:pPr eaLnBrk="0" hangingPunct="0">
              <a:spcBef>
                <a:spcPct val="50000"/>
              </a:spcBef>
            </a:pPr>
            <a:r>
              <a:rPr lang="uk-UA" sz="2800" b="1">
                <a:solidFill>
                  <a:srgbClr val="FF0000"/>
                </a:solidFill>
              </a:rPr>
              <a:t>10-15%</a:t>
            </a:r>
            <a:endParaRPr lang="ru-RU" sz="2800" b="1">
              <a:solidFill>
                <a:srgbClr val="FF0000"/>
              </a:solidFill>
            </a:endParaRPr>
          </a:p>
        </p:txBody>
      </p:sp>
      <p:sp>
        <p:nvSpPr>
          <p:cNvPr id="2052" name="Text Box 9"/>
          <p:cNvSpPr txBox="1">
            <a:spLocks noChangeArrowheads="1"/>
          </p:cNvSpPr>
          <p:nvPr/>
        </p:nvSpPr>
        <p:spPr bwMode="auto">
          <a:xfrm>
            <a:off x="1154113" y="2951163"/>
            <a:ext cx="1905000" cy="549275"/>
          </a:xfrm>
          <a:prstGeom prst="rect">
            <a:avLst/>
          </a:prstGeom>
          <a:noFill/>
          <a:ln w="9525">
            <a:noFill/>
            <a:miter lim="800000"/>
            <a:headEnd/>
            <a:tailEnd/>
          </a:ln>
        </p:spPr>
        <p:txBody>
          <a:bodyPr>
            <a:spAutoFit/>
          </a:bodyPr>
          <a:lstStyle/>
          <a:p>
            <a:pPr eaLnBrk="0" hangingPunct="0">
              <a:spcBef>
                <a:spcPct val="50000"/>
              </a:spcBef>
            </a:pPr>
            <a:r>
              <a:rPr lang="uk-UA" sz="3000" b="1">
                <a:solidFill>
                  <a:srgbClr val="9900CC"/>
                </a:solidFill>
              </a:rPr>
              <a:t>15-20%</a:t>
            </a:r>
            <a:endParaRPr lang="ru-RU" sz="3000" b="1">
              <a:solidFill>
                <a:srgbClr val="9900CC"/>
              </a:solidFill>
            </a:endParaRPr>
          </a:p>
        </p:txBody>
      </p:sp>
      <p:sp>
        <p:nvSpPr>
          <p:cNvPr id="2053" name="Text Box 10"/>
          <p:cNvSpPr txBox="1">
            <a:spLocks noChangeArrowheads="1"/>
          </p:cNvSpPr>
          <p:nvPr/>
        </p:nvSpPr>
        <p:spPr bwMode="auto">
          <a:xfrm>
            <a:off x="2954338" y="4164013"/>
            <a:ext cx="1905000" cy="488950"/>
          </a:xfrm>
          <a:prstGeom prst="rect">
            <a:avLst/>
          </a:prstGeom>
          <a:noFill/>
          <a:ln w="9525">
            <a:noFill/>
            <a:miter lim="800000"/>
            <a:headEnd/>
            <a:tailEnd/>
          </a:ln>
        </p:spPr>
        <p:txBody>
          <a:bodyPr>
            <a:spAutoFit/>
          </a:bodyPr>
          <a:lstStyle/>
          <a:p>
            <a:pPr eaLnBrk="0" hangingPunct="0">
              <a:spcBef>
                <a:spcPct val="50000"/>
              </a:spcBef>
            </a:pPr>
            <a:r>
              <a:rPr lang="uk-UA" sz="2600" b="1">
                <a:solidFill>
                  <a:srgbClr val="006600"/>
                </a:solidFill>
              </a:rPr>
              <a:t>20-25%</a:t>
            </a:r>
            <a:endParaRPr lang="ru-RU" sz="2600" b="1">
              <a:solidFill>
                <a:srgbClr val="006600"/>
              </a:solidFill>
            </a:endParaRPr>
          </a:p>
        </p:txBody>
      </p:sp>
      <p:sp>
        <p:nvSpPr>
          <p:cNvPr id="2054" name="Text Box 11"/>
          <p:cNvSpPr txBox="1">
            <a:spLocks noChangeArrowheads="1"/>
          </p:cNvSpPr>
          <p:nvPr/>
        </p:nvSpPr>
        <p:spPr bwMode="auto">
          <a:xfrm>
            <a:off x="6300788" y="1916113"/>
            <a:ext cx="1905000" cy="488950"/>
          </a:xfrm>
          <a:prstGeom prst="rect">
            <a:avLst/>
          </a:prstGeom>
          <a:noFill/>
          <a:ln w="9525">
            <a:noFill/>
            <a:miter lim="800000"/>
            <a:headEnd/>
            <a:tailEnd/>
          </a:ln>
        </p:spPr>
        <p:txBody>
          <a:bodyPr>
            <a:spAutoFit/>
          </a:bodyPr>
          <a:lstStyle/>
          <a:p>
            <a:pPr eaLnBrk="0" hangingPunct="0">
              <a:spcBef>
                <a:spcPct val="50000"/>
              </a:spcBef>
            </a:pPr>
            <a:r>
              <a:rPr lang="uk-UA" sz="2600" b="1">
                <a:solidFill>
                  <a:srgbClr val="3333CC"/>
                </a:solidFill>
              </a:rPr>
              <a:t>50-55%</a:t>
            </a:r>
            <a:endParaRPr lang="ru-RU" sz="2600" b="1">
              <a:solidFill>
                <a:srgbClr val="3333CC"/>
              </a:solidFill>
            </a:endParaRPr>
          </a:p>
        </p:txBody>
      </p:sp>
      <p:sp>
        <p:nvSpPr>
          <p:cNvPr id="2055" name="Прямоугольник 6"/>
          <p:cNvSpPr>
            <a:spLocks noChangeArrowheads="1"/>
          </p:cNvSpPr>
          <p:nvPr/>
        </p:nvSpPr>
        <p:spPr bwMode="auto">
          <a:xfrm>
            <a:off x="395288" y="333375"/>
            <a:ext cx="8353425" cy="830263"/>
          </a:xfrm>
          <a:prstGeom prst="rect">
            <a:avLst/>
          </a:prstGeom>
          <a:noFill/>
          <a:ln w="9525">
            <a:noFill/>
            <a:miter lim="800000"/>
            <a:headEnd/>
            <a:tailEnd/>
          </a:ln>
        </p:spPr>
        <p:txBody>
          <a:bodyPr>
            <a:spAutoFit/>
          </a:bodyPr>
          <a:lstStyle/>
          <a:p>
            <a:pPr algn="ctr"/>
            <a:r>
              <a:rPr lang="uk-UA" sz="2400" b="1" dirty="0">
                <a:solidFill>
                  <a:schemeClr val="accent2">
                    <a:lumMod val="50000"/>
                  </a:schemeClr>
                </a:solidFill>
              </a:rPr>
              <a:t>Модель зумовленості здоров’я </a:t>
            </a:r>
            <a:br>
              <a:rPr lang="uk-UA" sz="2400" b="1" dirty="0">
                <a:solidFill>
                  <a:schemeClr val="accent2">
                    <a:lumMod val="50000"/>
                  </a:schemeClr>
                </a:solidFill>
              </a:rPr>
            </a:br>
            <a:r>
              <a:rPr lang="uk-UA" sz="2400" b="1" dirty="0">
                <a:solidFill>
                  <a:schemeClr val="accent2">
                    <a:lumMod val="50000"/>
                  </a:schemeClr>
                </a:solidFill>
              </a:rPr>
              <a:t>чи патології за даними ВООЗ</a:t>
            </a:r>
            <a:endParaRPr lang="ru-RU" sz="2400" dirty="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474</Words>
  <Application>Microsoft Office PowerPoint</Application>
  <PresentationFormat>Экран (4:3)</PresentationFormat>
  <Paragraphs>70</Paragraphs>
  <Slides>19</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19</vt:i4>
      </vt:variant>
    </vt:vector>
  </HeadingPairs>
  <TitlesOfParts>
    <vt:vector size="21" baseType="lpstr">
      <vt:lpstr>Справедливость</vt:lpstr>
      <vt:lpstr>Диаграмма</vt:lpstr>
      <vt:lpstr>ЗДОРОВ’Я В СИСТЕМІ ЦІННОСТЕЙ МОЛОДОЇ ЛЮДИНИ</vt:lpstr>
      <vt:lpstr>Слайд 2</vt:lpstr>
      <vt:lpstr>Слайд 3</vt:lpstr>
      <vt:lpstr>Слайд 4</vt:lpstr>
      <vt:lpstr>Слайд 5</vt:lpstr>
      <vt:lpstr>Слайд 6</vt:lpstr>
      <vt:lpstr>Слайд 7</vt:lpstr>
      <vt:lpstr>Слайд 8</vt:lpstr>
      <vt:lpstr>Слайд 9</vt:lpstr>
      <vt:lpstr>Слайд 10</vt:lpstr>
      <vt:lpstr>Результати соціологічного дослідження  “Ставлення молоді України до здорового способу життя» свідчать:</vt:lpstr>
      <vt:lpstr>Слайд 12</vt:lpstr>
      <vt:lpstr>На думку української молоді, стан здоров’я значною мірою залежить від таких загальних факторів, як:</vt:lpstr>
      <vt:lpstr>Слайд 14</vt:lpstr>
      <vt:lpstr>Слайд 15</vt:lpstr>
      <vt:lpstr>Слайд 16</vt:lpstr>
      <vt:lpstr>Слайд 17</vt:lpstr>
      <vt:lpstr> Стратегічні цілі щодо зміцнення здоров'я молоді передбачають наступні напрями здорового способу життя:</vt:lpstr>
      <vt:lpstr>Здоров'я людини тісно пов'язано з її навчанням, роботою та соціальним і особистим життям: чим кращим буде здоров'я, тим більше буде бажань і можливостей для реалізації людини!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Проблеми з питань формування здорового способу життя:</dc:title>
  <dc:creator>Инна</dc:creator>
  <cp:lastModifiedBy>Инна</cp:lastModifiedBy>
  <cp:revision>16</cp:revision>
  <dcterms:created xsi:type="dcterms:W3CDTF">2014-12-06T11:27:30Z</dcterms:created>
  <dcterms:modified xsi:type="dcterms:W3CDTF">2014-12-08T09:46:22Z</dcterms:modified>
</cp:coreProperties>
</file>